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handoutMasterIdLst>
    <p:handoutMasterId r:id="rId30"/>
  </p:handoutMasterIdLst>
  <p:sldIdLst>
    <p:sldId id="296" r:id="rId2"/>
    <p:sldId id="310" r:id="rId3"/>
    <p:sldId id="311" r:id="rId4"/>
    <p:sldId id="313" r:id="rId5"/>
    <p:sldId id="348" r:id="rId6"/>
    <p:sldId id="302" r:id="rId7"/>
    <p:sldId id="315" r:id="rId8"/>
    <p:sldId id="316" r:id="rId9"/>
    <p:sldId id="305" r:id="rId10"/>
    <p:sldId id="337" r:id="rId11"/>
    <p:sldId id="318" r:id="rId12"/>
    <p:sldId id="319" r:id="rId13"/>
    <p:sldId id="345" r:id="rId14"/>
    <p:sldId id="321" r:id="rId15"/>
    <p:sldId id="349" r:id="rId16"/>
    <p:sldId id="292" r:id="rId17"/>
    <p:sldId id="338" r:id="rId18"/>
    <p:sldId id="339" r:id="rId19"/>
    <p:sldId id="323" r:id="rId20"/>
    <p:sldId id="341" r:id="rId21"/>
    <p:sldId id="342" r:id="rId22"/>
    <p:sldId id="343" r:id="rId23"/>
    <p:sldId id="344" r:id="rId24"/>
    <p:sldId id="330" r:id="rId25"/>
    <p:sldId id="335" r:id="rId26"/>
    <p:sldId id="331" r:id="rId27"/>
    <p:sldId id="332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a Qi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01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23A642-BEC6-4F20-ADA6-4EFE45611E09}">
  <a:tblStyle styleId="{9523A642-BEC6-4F20-ADA6-4EFE45611E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2"/>
    <p:restoredTop sz="94741"/>
  </p:normalViewPr>
  <p:slideViewPr>
    <p:cSldViewPr snapToGrid="0">
      <p:cViewPr>
        <p:scale>
          <a:sx n="116" d="100"/>
          <a:sy n="116" d="100"/>
        </p:scale>
        <p:origin x="-109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C9380-5354-A44C-B413-B12210607A27}" type="datetimeFigureOut">
              <a:rPr lang="en-US" smtClean="0"/>
              <a:t>18-07-20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BCFC1-815A-5E4D-AF02-F445BB0EF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8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402953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4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82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363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124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88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355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101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487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750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76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163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641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696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4461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110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350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653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909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57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1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44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076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49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55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0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3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1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5" y="1428753"/>
            <a:ext cx="8678833" cy="47200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73206" y="197595"/>
            <a:ext cx="8093122" cy="9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3200" b="1" dirty="0" err="1">
                <a:solidFill>
                  <a:srgbClr val="000000"/>
                </a:solidFill>
              </a:rPr>
              <a:t>Analyzing</a:t>
            </a:r>
            <a:r>
              <a:rPr lang="en-GB" sz="3200" b="1" dirty="0">
                <a:solidFill>
                  <a:srgbClr val="000000"/>
                </a:solidFill>
              </a:rPr>
              <a:t> the </a:t>
            </a:r>
            <a:r>
              <a:rPr lang="en-GB" sz="3200" b="1" dirty="0" err="1">
                <a:solidFill>
                  <a:srgbClr val="000000"/>
                </a:solidFill>
              </a:rPr>
              <a:t>Analyzers</a:t>
            </a:r>
            <a:r>
              <a:rPr lang="en-GB" sz="3200" b="1" dirty="0">
                <a:solidFill>
                  <a:srgbClr val="000000"/>
                </a:solidFill>
              </a:rPr>
              <a:t>: </a:t>
            </a:r>
            <a:r>
              <a:rPr lang="en-GB" sz="3200" b="1" dirty="0" err="1">
                <a:solidFill>
                  <a:srgbClr val="000000"/>
                </a:solidFill>
              </a:rPr>
              <a:t>FlowDroid</a:t>
            </a:r>
            <a:r>
              <a:rPr lang="en-GB" sz="3200" b="1" dirty="0">
                <a:solidFill>
                  <a:srgbClr val="000000"/>
                </a:solidFill>
              </a:rPr>
              <a:t>/</a:t>
            </a:r>
            <a:r>
              <a:rPr lang="en-GB" sz="3200" b="1" dirty="0" err="1">
                <a:solidFill>
                  <a:srgbClr val="000000"/>
                </a:solidFill>
              </a:rPr>
              <a:t>IccTA</a:t>
            </a:r>
            <a:r>
              <a:rPr lang="en-GB" sz="3200" b="1" dirty="0">
                <a:solidFill>
                  <a:srgbClr val="000000"/>
                </a:solidFill>
              </a:rPr>
              <a:t>, </a:t>
            </a:r>
            <a:r>
              <a:rPr lang="en-GB" sz="3200" b="1" dirty="0" err="1">
                <a:solidFill>
                  <a:srgbClr val="000000"/>
                </a:solidFill>
              </a:rPr>
              <a:t>AmanDroid</a:t>
            </a:r>
            <a:r>
              <a:rPr lang="en-GB" sz="3200" b="1" dirty="0">
                <a:solidFill>
                  <a:srgbClr val="000000"/>
                </a:solidFill>
              </a:rPr>
              <a:t>, </a:t>
            </a:r>
            <a:r>
              <a:rPr lang="en-GB" sz="3200" b="1" dirty="0" err="1">
                <a:solidFill>
                  <a:srgbClr val="000000"/>
                </a:solidFill>
              </a:rPr>
              <a:t>DroidSafe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4483712" y="6205913"/>
            <a:ext cx="4531702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dirty="0">
                <a:highlight>
                  <a:srgbClr val="FFFFFF"/>
                </a:highlight>
              </a:rPr>
              <a:t>The Reliable, Secure, and Sustainable Software Lab (</a:t>
            </a:r>
            <a:r>
              <a:rPr lang="en-GB" sz="1200" dirty="0" err="1">
                <a:highlight>
                  <a:srgbClr val="FFFFFF"/>
                </a:highlight>
              </a:rPr>
              <a:t>ReSeSS</a:t>
            </a:r>
            <a:r>
              <a:rPr lang="en-GB" sz="1200" dirty="0">
                <a:highlight>
                  <a:srgbClr val="FFFFFF"/>
                </a:highlight>
              </a:rPr>
              <a:t>)</a:t>
            </a:r>
            <a:endParaRPr sz="1200" dirty="0">
              <a:highlight>
                <a:srgbClr val="FFFFFF"/>
              </a:highlight>
            </a:endParaRPr>
          </a:p>
          <a:p>
            <a:r>
              <a:rPr lang="en-GB" sz="1200" dirty="0">
                <a:highlight>
                  <a:srgbClr val="FFFFFF"/>
                </a:highlight>
              </a:rPr>
              <a:t>Department of Electrical and Computer Engineering</a:t>
            </a:r>
            <a:endParaRPr sz="1200" dirty="0">
              <a:highlight>
                <a:srgbClr val="FFFFFF"/>
              </a:highlight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409996" y="2140192"/>
            <a:ext cx="6798600" cy="93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GB" sz="1800" dirty="0">
                <a:solidFill>
                  <a:srgbClr val="000000"/>
                </a:solidFill>
              </a:rPr>
              <a:t>Lina </a:t>
            </a:r>
            <a:r>
              <a:rPr lang="en-GB" sz="1800" dirty="0" err="1">
                <a:solidFill>
                  <a:srgbClr val="000000"/>
                </a:solidFill>
              </a:rPr>
              <a:t>Qiu</a:t>
            </a:r>
            <a:r>
              <a:rPr lang="en-GB" sz="1800" dirty="0">
                <a:solidFill>
                  <a:srgbClr val="000000"/>
                </a:solidFill>
              </a:rPr>
              <a:t>, Yingying Wang, Julia Rubin</a:t>
            </a:r>
            <a:endParaRPr sz="1800" dirty="0">
              <a:solidFill>
                <a:srgbClr val="000000"/>
              </a:solidFill>
            </a:endParaRPr>
          </a:p>
          <a:p>
            <a:pPr marL="0" indent="0"/>
            <a:r>
              <a:rPr lang="en-GB" sz="1800" dirty="0">
                <a:solidFill>
                  <a:srgbClr val="000000"/>
                </a:solidFill>
              </a:rPr>
              <a:t>{</a:t>
            </a:r>
            <a:r>
              <a:rPr lang="en-GB" sz="1800" dirty="0" err="1">
                <a:solidFill>
                  <a:srgbClr val="000000"/>
                </a:solidFill>
              </a:rPr>
              <a:t>lqiu</a:t>
            </a:r>
            <a:r>
              <a:rPr lang="en-GB" sz="1800" dirty="0">
                <a:solidFill>
                  <a:srgbClr val="000000"/>
                </a:solidFill>
              </a:rPr>
              <a:t>, </a:t>
            </a:r>
            <a:r>
              <a:rPr lang="en-GB" sz="1800" dirty="0" err="1">
                <a:solidFill>
                  <a:srgbClr val="000000"/>
                </a:solidFill>
              </a:rPr>
              <a:t>wyingying</a:t>
            </a:r>
            <a:r>
              <a:rPr lang="en-GB" sz="1800" dirty="0">
                <a:solidFill>
                  <a:srgbClr val="000000"/>
                </a:solidFill>
              </a:rPr>
              <a:t>, </a:t>
            </a:r>
            <a:r>
              <a:rPr lang="en-GB" sz="1800" dirty="0" err="1">
                <a:solidFill>
                  <a:srgbClr val="000000"/>
                </a:solidFill>
              </a:rPr>
              <a:t>mjulia</a:t>
            </a:r>
            <a:r>
              <a:rPr lang="en-GB" sz="1800" dirty="0">
                <a:solidFill>
                  <a:srgbClr val="000000"/>
                </a:solidFill>
              </a:rPr>
              <a:t>}@</a:t>
            </a:r>
            <a:r>
              <a:rPr lang="en-GB" sz="1800" dirty="0" err="1">
                <a:solidFill>
                  <a:srgbClr val="000000"/>
                </a:solidFill>
              </a:rPr>
              <a:t>ece.ubc.ca</a:t>
            </a: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00" y="6324529"/>
            <a:ext cx="2976663" cy="458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283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hape 171">
            <a:extLst>
              <a:ext uri="{FF2B5EF4-FFF2-40B4-BE49-F238E27FC236}">
                <a16:creationId xmlns="" xmlns:a16="http://schemas.microsoft.com/office/drawing/2014/main" id="{52FD5C51-6B8D-F04F-AABF-107AC8F45A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671266"/>
              </p:ext>
            </p:extLst>
          </p:nvPr>
        </p:nvGraphicFramePr>
        <p:xfrm>
          <a:off x="689539" y="2059156"/>
          <a:ext cx="5064731" cy="3869113"/>
        </p:xfrm>
        <a:graphic>
          <a:graphicData uri="http://schemas.openxmlformats.org/drawingml/2006/table">
            <a:tbl>
              <a:tblPr>
                <a:noFill/>
                <a:tableStyleId>{9523A642-BEC6-4F20-ADA6-4EFE45611E09}</a:tableStyleId>
              </a:tblPr>
              <a:tblGrid>
                <a:gridCol w="14167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47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433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16313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Configuration</a:t>
                      </a:r>
                      <a:endParaRPr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Selection</a:t>
                      </a:r>
                      <a:endParaRPr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4494">
                <a:tc rowSpan="5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Sensitivity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field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1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context </a:t>
                      </a:r>
                      <a:r>
                        <a:rPr lang="mr-IN" sz="1800" b="1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*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4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object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4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flow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44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path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4494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Implicit flows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4494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Reflection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4494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Exception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4494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ICC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√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4494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IAC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6041">
                <a:tc grid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UI elements detection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Shape 104">
            <a:extLst>
              <a:ext uri="{FF2B5EF4-FFF2-40B4-BE49-F238E27FC236}">
                <a16:creationId xmlns="" xmlns:a16="http://schemas.microsoft.com/office/drawing/2014/main" id="{F96CFA70-8276-8545-8025-62878E650B8A}"/>
              </a:ext>
            </a:extLst>
          </p:cNvPr>
          <p:cNvSpPr txBox="1">
            <a:spLocks/>
          </p:cNvSpPr>
          <p:nvPr/>
        </p:nvSpPr>
        <p:spPr>
          <a:xfrm>
            <a:off x="391790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altLang="zh-CN" dirty="0">
                <a:solidFill>
                  <a:schemeClr val="bg1"/>
                </a:solidFill>
              </a:rPr>
              <a:t>Configurations Used in Our Analyses</a:t>
            </a:r>
            <a:endParaRPr lang="en-CA" dirty="0">
              <a:solidFill>
                <a:srgbClr val="21212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2AB37E1-FA68-AA43-9E67-AC6B8BAF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Shape 102">
            <a:extLst>
              <a:ext uri="{FF2B5EF4-FFF2-40B4-BE49-F238E27FC236}">
                <a16:creationId xmlns="" xmlns:a16="http://schemas.microsoft.com/office/drawing/2014/main" id="{6B8884F1-AD3F-1145-B363-82520565EDE4}"/>
              </a:ext>
            </a:extLst>
          </p:cNvPr>
          <p:cNvSpPr txBox="1">
            <a:spLocks/>
          </p:cNvSpPr>
          <p:nvPr/>
        </p:nvSpPr>
        <p:spPr>
          <a:xfrm>
            <a:off x="6026989" y="2520722"/>
            <a:ext cx="3117011" cy="161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None/>
            </a:pPr>
            <a:r>
              <a:rPr lang="mr-IN" sz="2800" b="1" dirty="0">
                <a:solidFill>
                  <a:srgbClr val="FF0000"/>
                </a:solidFill>
                <a:latin typeface="Calibri"/>
                <a:cs typeface="Calibri"/>
              </a:rPr>
              <a:t>*</a:t>
            </a:r>
            <a:r>
              <a:rPr lang="en-US" sz="20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Calibri"/>
                <a:cs typeface="Calibri"/>
              </a:rPr>
              <a:t>DroidSafe</a:t>
            </a:r>
            <a:r>
              <a:rPr lang="en-GB" sz="2400" dirty="0">
                <a:solidFill>
                  <a:schemeClr val="bg1"/>
                </a:solidFill>
                <a:latin typeface="Calibri"/>
                <a:cs typeface="Calibri"/>
              </a:rPr>
              <a:t> is only</a:t>
            </a:r>
            <a:br>
              <a:rPr lang="en-GB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GB" sz="2400" dirty="0">
                <a:solidFill>
                  <a:schemeClr val="bg1"/>
                </a:solidFill>
                <a:latin typeface="Calibri"/>
                <a:cs typeface="Calibri"/>
              </a:rPr>
              <a:t>   context-sensitive </a:t>
            </a:r>
            <a:br>
              <a:rPr lang="en-GB" sz="2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en-GB" sz="2400" dirty="0">
                <a:solidFill>
                  <a:schemeClr val="bg1"/>
                </a:solidFill>
                <a:latin typeface="Calibri"/>
                <a:cs typeface="Calibri"/>
              </a:rPr>
              <a:t>   for static methods</a:t>
            </a:r>
          </a:p>
        </p:txBody>
      </p:sp>
    </p:spTree>
    <p:extLst>
      <p:ext uri="{BB962C8B-B14F-4D97-AF65-F5344CB8AC3E}">
        <p14:creationId xmlns:p14="http://schemas.microsoft.com/office/powerpoint/2010/main" val="192148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91790" y="1591533"/>
            <a:ext cx="8752209" cy="325193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GB" sz="2200" dirty="0" err="1">
                <a:solidFill>
                  <a:schemeClr val="bg1"/>
                </a:solidFill>
              </a:rPr>
              <a:t>DroidBench</a:t>
            </a:r>
            <a:r>
              <a:rPr lang="en-GB" sz="2400" dirty="0">
                <a:solidFill>
                  <a:schemeClr val="bg1"/>
                </a:solidFill>
              </a:rPr>
              <a:t>: </a:t>
            </a:r>
            <a:r>
              <a:rPr lang="en-GB" sz="2000" dirty="0">
                <a:solidFill>
                  <a:srgbClr val="0432FF"/>
                </a:solidFill>
                <a:uFill>
                  <a:noFill/>
                </a:uFill>
              </a:rPr>
              <a:t>https://</a:t>
            </a:r>
            <a:r>
              <a:rPr lang="en-GB" sz="2000" dirty="0" err="1">
                <a:solidFill>
                  <a:srgbClr val="0432FF"/>
                </a:solidFill>
                <a:uFill>
                  <a:noFill/>
                </a:uFill>
              </a:rPr>
              <a:t>github.com</a:t>
            </a:r>
            <a:r>
              <a:rPr lang="en-GB" sz="2000" dirty="0">
                <a:solidFill>
                  <a:srgbClr val="0432FF"/>
                </a:solidFill>
                <a:uFill>
                  <a:noFill/>
                </a:uFill>
              </a:rPr>
              <a:t>/secure-software-engineering /</a:t>
            </a:r>
            <a:r>
              <a:rPr lang="en-GB" sz="2000" dirty="0" err="1">
                <a:solidFill>
                  <a:srgbClr val="0432FF"/>
                </a:solidFill>
                <a:uFill>
                  <a:noFill/>
                </a:uFill>
              </a:rPr>
              <a:t>DroidBench</a:t>
            </a:r>
            <a:r>
              <a:rPr lang="en-GB" sz="2000" dirty="0">
                <a:solidFill>
                  <a:srgbClr val="0432FF"/>
                </a:solidFill>
                <a:uFill>
                  <a:noFill/>
                </a:uFill>
              </a:rPr>
              <a:t>/tree/DroidBench_2.0/eclipse-project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endParaRPr lang="en-CA" sz="2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CA" sz="2200" dirty="0">
                <a:solidFill>
                  <a:schemeClr val="bg1"/>
                </a:solidFill>
              </a:rPr>
              <a:t>ICC-Bench</a:t>
            </a:r>
            <a:r>
              <a:rPr lang="en-CA" sz="2400" dirty="0">
                <a:solidFill>
                  <a:schemeClr val="bg1"/>
                </a:solidFill>
              </a:rPr>
              <a:t>: </a:t>
            </a:r>
            <a:r>
              <a:rPr lang="en-CA" sz="2000" dirty="0">
                <a:solidFill>
                  <a:srgbClr val="0432FF"/>
                </a:solidFill>
                <a:uFill>
                  <a:noFill/>
                </a:uFill>
              </a:rPr>
              <a:t>https://</a:t>
            </a:r>
            <a:r>
              <a:rPr lang="en-CA" sz="2000" dirty="0" err="1">
                <a:solidFill>
                  <a:srgbClr val="0432FF"/>
                </a:solidFill>
                <a:uFill>
                  <a:noFill/>
                </a:uFill>
              </a:rPr>
              <a:t>github.com</a:t>
            </a:r>
            <a:r>
              <a:rPr lang="en-CA" sz="2000" dirty="0">
                <a:solidFill>
                  <a:srgbClr val="0432FF"/>
                </a:solidFill>
                <a:uFill>
                  <a:noFill/>
                </a:uFill>
              </a:rPr>
              <a:t>/</a:t>
            </a:r>
            <a:r>
              <a:rPr lang="en-CA" sz="2000" dirty="0" err="1">
                <a:solidFill>
                  <a:srgbClr val="0432FF"/>
                </a:solidFill>
                <a:uFill>
                  <a:noFill/>
                </a:uFill>
              </a:rPr>
              <a:t>fgwei</a:t>
            </a:r>
            <a:r>
              <a:rPr lang="en-CA" sz="2000" dirty="0">
                <a:solidFill>
                  <a:srgbClr val="0432FF"/>
                </a:solidFill>
                <a:uFill>
                  <a:noFill/>
                </a:uFill>
              </a:rPr>
              <a:t>/ICC-Bench/tree/v2.0</a:t>
            </a:r>
            <a:endParaRPr lang="en-CA" sz="2000" dirty="0">
              <a:solidFill>
                <a:srgbClr val="0432FF"/>
              </a:solidFill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Analyzed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Collective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Benchmarks From</a:t>
            </a:r>
            <a:r>
              <a:rPr lang="mr-IN" altLang="zh-CN" dirty="0">
                <a:solidFill>
                  <a:schemeClr val="bg1"/>
                </a:solidFill>
              </a:rPr>
              <a:t>…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pic>
        <p:nvPicPr>
          <p:cNvPr id="5" name="Shape 179">
            <a:extLst>
              <a:ext uri="{FF2B5EF4-FFF2-40B4-BE49-F238E27FC236}">
                <a16:creationId xmlns="" xmlns:a16="http://schemas.microsoft.com/office/drawing/2014/main" id="{1F9A0B70-B470-6F4C-B4C4-5EA611402D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883" y="4421643"/>
            <a:ext cx="2679118" cy="154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11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74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Extracted Sources and Sinks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graphicFrame>
        <p:nvGraphicFramePr>
          <p:cNvPr id="5" name="Shape 189">
            <a:extLst>
              <a:ext uri="{FF2B5EF4-FFF2-40B4-BE49-F238E27FC236}">
                <a16:creationId xmlns="" xmlns:a16="http://schemas.microsoft.com/office/drawing/2014/main" id="{B2FC6E2A-A78E-3B41-BB6B-E02451D0A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6426189"/>
              </p:ext>
            </p:extLst>
          </p:nvPr>
        </p:nvGraphicFramePr>
        <p:xfrm>
          <a:off x="291019" y="1352599"/>
          <a:ext cx="6151119" cy="5322876"/>
        </p:xfrm>
        <a:graphic>
          <a:graphicData uri="http://schemas.openxmlformats.org/drawingml/2006/table">
            <a:tbl>
              <a:tblPr>
                <a:noFill/>
                <a:tableStyleId>{9523A642-BEC6-4F20-ADA6-4EFE45611E09}</a:tableStyleId>
              </a:tblPr>
              <a:tblGrid>
                <a:gridCol w="9888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1622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090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Signature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5228">
                <a:tc rowSpan="5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Sources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android.telephony.TelephonyManager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getDeviceId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android.telephony.TelephonyManager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getSimSerialNumber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android.location.Location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double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getLatitude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android.location.Location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double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getLongitude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android.telephony.TelephonyManager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getSubscriberId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58953">
                <a:tc rowSpan="11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Sinks</a:t>
                      </a:r>
                      <a:endParaRPr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android.telephony.SmsManager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void    </a:t>
                      </a:r>
                    </a:p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sendTextMessage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java.lang.String,java.lang.String,java.lang.String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android.app.PendingIntent,android.app.PendingIntent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android.util.Log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java.lang.String,java.lang.String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android.util.Log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e(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java.lang.String,java.lang.String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android.util.Log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v(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java.lang.String,java.lang.String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android.util.Log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d(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java.lang.String,java.lang.String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java.lang.ProcessBuilder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java.lang.Process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start()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android.app.Activity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void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startActivityForResult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android.content.Intent,int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android.app.Activity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void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setResult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int,android.content.Intent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android.app.Activity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void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startActivity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android.content.Intent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java.net.URL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java.net.URLConnection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openConnection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15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android.content.ContextWrapper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: void 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sendBroadcast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GB" sz="1400" dirty="0" err="1">
                          <a:solidFill>
                            <a:schemeClr val="bg1"/>
                          </a:solidFill>
                        </a:rPr>
                        <a:t>android.content.Intent</a:t>
                      </a: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sz="140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4800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12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hape 102">
            <a:extLst>
              <a:ext uri="{FF2B5EF4-FFF2-40B4-BE49-F238E27FC236}">
                <a16:creationId xmlns="" xmlns:a16="http://schemas.microsoft.com/office/drawing/2014/main" id="{6B8884F1-AD3F-1145-B363-82520565EDE4}"/>
              </a:ext>
            </a:extLst>
          </p:cNvPr>
          <p:cNvSpPr txBox="1">
            <a:spLocks/>
          </p:cNvSpPr>
          <p:nvPr/>
        </p:nvSpPr>
        <p:spPr>
          <a:xfrm>
            <a:off x="6574420" y="2441343"/>
            <a:ext cx="2701862" cy="1619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None/>
            </a:pPr>
            <a:r>
              <a:rPr lang="en-CA" sz="2000" dirty="0">
                <a:solidFill>
                  <a:srgbClr val="212121"/>
                </a:solidFill>
                <a:latin typeface="Calibri"/>
                <a:cs typeface="Calibri"/>
                <a:sym typeface="Wingdings"/>
              </a:rPr>
              <a:t>Unified set  </a:t>
            </a:r>
            <a:br>
              <a:rPr lang="en-CA" sz="2000" dirty="0">
                <a:solidFill>
                  <a:srgbClr val="212121"/>
                </a:solidFill>
                <a:latin typeface="Calibri"/>
                <a:cs typeface="Calibri"/>
                <a:sym typeface="Wingdings"/>
              </a:rPr>
            </a:br>
            <a:r>
              <a:rPr lang="en-CA" sz="2000" dirty="0">
                <a:solidFill>
                  <a:srgbClr val="212121"/>
                </a:solidFill>
                <a:latin typeface="Calibri"/>
                <a:cs typeface="Calibri"/>
              </a:rPr>
              <a:t>manually re-evaluated </a:t>
            </a:r>
            <a:br>
              <a:rPr lang="en-CA" sz="2000" dirty="0">
                <a:solidFill>
                  <a:srgbClr val="212121"/>
                </a:solidFill>
                <a:latin typeface="Calibri"/>
                <a:cs typeface="Calibri"/>
              </a:rPr>
            </a:br>
            <a:r>
              <a:rPr lang="en-CA" sz="2000" dirty="0">
                <a:solidFill>
                  <a:srgbClr val="212121"/>
                </a:solidFill>
                <a:latin typeface="Calibri"/>
                <a:cs typeface="Calibri"/>
              </a:rPr>
              <a:t>ground truth for each benchmark</a:t>
            </a:r>
            <a:endParaRPr lang="en-GB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50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92598" y="1631222"/>
            <a:ext cx="8985261" cy="416343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Ran experiments to extract design decisions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Selected a unified list of sources and sinks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Manually </a:t>
            </a:r>
            <a:r>
              <a:rPr lang="en-GB" sz="2200" dirty="0" err="1">
                <a:solidFill>
                  <a:schemeClr val="bg1"/>
                </a:solidFill>
              </a:rPr>
              <a:t>analyzed</a:t>
            </a:r>
            <a:r>
              <a:rPr lang="en-GB" sz="2200" dirty="0">
                <a:solidFill>
                  <a:schemeClr val="bg1"/>
                </a:solidFill>
              </a:rPr>
              <a:t> benchmarks to extract ground truth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Cross-validation by two authors of the paper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Manually </a:t>
            </a:r>
            <a:r>
              <a:rPr lang="en-GB" sz="2200" dirty="0" err="1">
                <a:solidFill>
                  <a:schemeClr val="bg1"/>
                </a:solidFill>
              </a:rPr>
              <a:t>analyzed</a:t>
            </a:r>
            <a:r>
              <a:rPr lang="en-GB" sz="2200" dirty="0">
                <a:solidFill>
                  <a:schemeClr val="bg1"/>
                </a:solidFill>
              </a:rPr>
              <a:t> reported flows and identified failures (FPs/FNs)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Cross-validation by two authors of the paper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Contact tool authors when needed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Summary: Our Methodology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13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263198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Insight #1: Cannot Reproduce Results in Previous Studies</a:t>
            </a:r>
            <a:endParaRPr sz="2400"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graphicFrame>
        <p:nvGraphicFramePr>
          <p:cNvPr id="5" name="Shape 205">
            <a:extLst>
              <a:ext uri="{FF2B5EF4-FFF2-40B4-BE49-F238E27FC236}">
                <a16:creationId xmlns="" xmlns:a16="http://schemas.microsoft.com/office/drawing/2014/main" id="{4DFFA6ED-A91D-6B41-9E1C-1D6C55725B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31641"/>
              </p:ext>
            </p:extLst>
          </p:nvPr>
        </p:nvGraphicFramePr>
        <p:xfrm>
          <a:off x="793700" y="1700336"/>
          <a:ext cx="8055972" cy="3209357"/>
        </p:xfrm>
        <a:graphic>
          <a:graphicData uri="http://schemas.openxmlformats.org/drawingml/2006/table">
            <a:tbl>
              <a:tblPr>
                <a:noFill/>
                <a:tableStyleId>{9523A642-BEC6-4F20-ADA6-4EFE45611E09}</a:tableStyleId>
              </a:tblPr>
              <a:tblGrid>
                <a:gridCol w="186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748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732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77577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688839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F-measure</a:t>
                      </a:r>
                      <a:br>
                        <a:rPr lang="en-GB" sz="18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(%)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(Ours)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360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measure</a:t>
                      </a:r>
                      <a:br>
                        <a:rPr lang="en-GB" sz="18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(%)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7200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dirty="0" err="1" smtClean="0">
                          <a:solidFill>
                            <a:srgbClr val="FF0000"/>
                          </a:solidFill>
                        </a:rPr>
                        <a:t>IccTA</a:t>
                      </a:r>
                      <a:endParaRPr lang="en-GB" sz="1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</a:rPr>
                        <a:t>[2]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360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measure </a:t>
                      </a: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(%)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err="1" smtClean="0">
                          <a:solidFill>
                            <a:srgbClr val="FF0000"/>
                          </a:solidFill>
                        </a:rPr>
                        <a:t>AmanDroid</a:t>
                      </a: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GB" sz="18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[3]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360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F</a:t>
                      </a: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-measure </a:t>
                      </a:r>
                      <a:br>
                        <a:rPr lang="en-GB" sz="1800" b="1" dirty="0">
                          <a:solidFill>
                            <a:srgbClr val="FF0000"/>
                          </a:solidFill>
                        </a:rPr>
                      </a:b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(%</a:t>
                      </a: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br>
                        <a:rPr lang="en-GB" sz="1800" b="1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GB" sz="1800" b="1" dirty="0" err="1" smtClean="0">
                          <a:solidFill>
                            <a:srgbClr val="FF0000"/>
                          </a:solidFill>
                        </a:rPr>
                        <a:t>DroidSafe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 smtClean="0">
                          <a:solidFill>
                            <a:srgbClr val="FF0000"/>
                          </a:solidFill>
                        </a:rPr>
                        <a:t>[4]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360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88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FlowDroid+IccTA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85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97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85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</a:rPr>
                        <a:t>76 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395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AmanDroid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68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63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96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95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DroidSafe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80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90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91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936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FlowDroid+IccTA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87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93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395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AmanDroid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92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98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395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DroidSafe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48000" marR="48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203">
            <a:extLst>
              <a:ext uri="{FF2B5EF4-FFF2-40B4-BE49-F238E27FC236}">
                <a16:creationId xmlns="" xmlns:a16="http://schemas.microsoft.com/office/drawing/2014/main" id="{3189BF9B-CB16-9A4A-8B97-5C19481FDB46}"/>
              </a:ext>
            </a:extLst>
          </p:cNvPr>
          <p:cNvSpPr txBox="1"/>
          <p:nvPr/>
        </p:nvSpPr>
        <p:spPr>
          <a:xfrm>
            <a:off x="201710" y="5029200"/>
            <a:ext cx="7642127" cy="146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11662">
              <a:lnSpc>
                <a:spcPct val="115000"/>
              </a:lnSpc>
              <a:buClr>
                <a:schemeClr val="bg1"/>
              </a:buClr>
              <a:buSzPts val="1100"/>
            </a:pP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Selected benchmarks:</a:t>
            </a:r>
          </a:p>
          <a:p>
            <a:pPr marL="440262" indent="-228600">
              <a:lnSpc>
                <a:spcPct val="115000"/>
              </a:lnSpc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Ours: </a:t>
            </a: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DroidBench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v2.0 (109 apps) and ICC-Bench v2.0 (24 apps).</a:t>
            </a:r>
          </a:p>
          <a:p>
            <a:pPr marL="440262" indent="-228600">
              <a:lnSpc>
                <a:spcPct val="115000"/>
              </a:lnSpc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Li et al.: </a:t>
            </a: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DroidBench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(22 apps developed by </a:t>
            </a: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IccTA’s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authors) and ICC-Bench (9 apps).</a:t>
            </a:r>
          </a:p>
          <a:p>
            <a:pPr marL="440262" indent="-228600">
              <a:lnSpc>
                <a:spcPct val="115000"/>
              </a:lnSpc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Wei et al.: </a:t>
            </a: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DroidBench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(18 apps, about ICC) and ICC-Bench (24 apps).</a:t>
            </a:r>
          </a:p>
          <a:p>
            <a:pPr marL="440262" indent="-228600">
              <a:lnSpc>
                <a:spcPct val="115000"/>
              </a:lnSpc>
              <a:buClr>
                <a:schemeClr val="bg1"/>
              </a:buClr>
              <a:buSzPts val="1100"/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Gorden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et al.: </a:t>
            </a: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DroidBench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(94 apps from v1.2).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115000"/>
              </a:lnSpc>
              <a:buClr>
                <a:schemeClr val="bg1"/>
              </a:buClr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14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77183" y="2921553"/>
            <a:ext cx="118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Droid</a:t>
            </a:r>
            <a:br>
              <a:rPr lang="en-GB" sz="1800" b="1" dirty="0">
                <a:solidFill>
                  <a:schemeClr val="bg1"/>
                </a:solidFill>
              </a:rPr>
            </a:br>
            <a:r>
              <a:rPr lang="en-GB" sz="1800" b="1" dirty="0">
                <a:solidFill>
                  <a:schemeClr val="bg1"/>
                </a:solidFill>
              </a:rPr>
              <a:t>Bench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46952" y="3973579"/>
            <a:ext cx="118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</a:rPr>
              <a:t>ICC</a:t>
            </a:r>
            <a:br>
              <a:rPr lang="en-GB" sz="1800" b="1" dirty="0">
                <a:solidFill>
                  <a:schemeClr val="bg1"/>
                </a:solidFill>
              </a:rPr>
            </a:br>
            <a:r>
              <a:rPr lang="en-GB" sz="1800" b="1" dirty="0">
                <a:solidFill>
                  <a:schemeClr val="bg1"/>
                </a:solidFill>
              </a:rPr>
              <a:t>Bench</a:t>
            </a:r>
            <a:endParaRPr lang="en-US" sz="18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19582" y="2825541"/>
            <a:ext cx="8730859" cy="267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66157" y="3837921"/>
            <a:ext cx="8675404" cy="1329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2518" y="4894539"/>
            <a:ext cx="8690934" cy="2646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2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5" name="Shape 104">
            <a:extLst>
              <a:ext uri="{FF2B5EF4-FFF2-40B4-BE49-F238E27FC236}">
                <a16:creationId xmlns="" xmlns:a16="http://schemas.microsoft.com/office/drawing/2014/main" id="{26275059-7F68-DF48-8B21-216B17B5318C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Insight #2: Underlying Reasons for Failures (FPs &amp; FNs)</a:t>
            </a:r>
            <a:endParaRPr lang="en-GB" sz="2400" dirty="0">
              <a:solidFill>
                <a:srgbClr val="212121"/>
              </a:solidFill>
            </a:endParaRPr>
          </a:p>
        </p:txBody>
      </p:sp>
      <p:graphicFrame>
        <p:nvGraphicFramePr>
          <p:cNvPr id="6" name="Shape 226">
            <a:extLst>
              <a:ext uri="{FF2B5EF4-FFF2-40B4-BE49-F238E27FC236}">
                <a16:creationId xmlns="" xmlns:a16="http://schemas.microsoft.com/office/drawing/2014/main" id="{A96A6DF7-7332-FD44-AC32-672A776B3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05173"/>
              </p:ext>
            </p:extLst>
          </p:nvPr>
        </p:nvGraphicFramePr>
        <p:xfrm>
          <a:off x="232833" y="1936360"/>
          <a:ext cx="8743950" cy="2864920"/>
        </p:xfrm>
        <a:graphic>
          <a:graphicData uri="http://schemas.openxmlformats.org/drawingml/2006/table">
            <a:tbl>
              <a:tblPr>
                <a:noFill/>
                <a:tableStyleId>{9523A642-BEC6-4F20-ADA6-4EFE45611E09}</a:tableStyleId>
              </a:tblPr>
              <a:tblGrid>
                <a:gridCol w="20463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73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38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36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7274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74527">
                <a:tc rowSpan="2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Tool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Distribution of</a:t>
                      </a:r>
                      <a:r>
                        <a:rPr lang="en-GB" sz="1800" b="1" baseline="0" dirty="0">
                          <a:solidFill>
                            <a:schemeClr val="bg1"/>
                          </a:solidFill>
                        </a:rPr>
                        <a:t> Failures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1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ICC-related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Intra-component-related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chemeClr val="bg1"/>
                          </a:solidFill>
                        </a:rPr>
                        <a:t>Unknown</a:t>
                      </a:r>
                      <a:endParaRPr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</a:rPr>
                        <a:t>Total</a:t>
                      </a:r>
                      <a:endParaRPr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33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FlowDroid+IccTA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</a:rPr>
                        <a:t>9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38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397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AmanDroid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66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bg1"/>
                          </a:solidFill>
                        </a:rPr>
                        <a:t>4</a:t>
                      </a:r>
                      <a:endParaRPr sz="18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77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397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 err="1">
                          <a:solidFill>
                            <a:schemeClr val="bg1"/>
                          </a:solidFill>
                        </a:rPr>
                        <a:t>DroidSafe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41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sz="18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</a:rPr>
                        <a:t>43</a:t>
                      </a:r>
                      <a:endParaRPr sz="1800" dirty="0">
                        <a:solidFill>
                          <a:srgbClr val="FF0000"/>
                        </a:solidFill>
                      </a:endParaRPr>
                    </a:p>
                  </a:txBody>
                  <a:tcPr marL="121900" marR="121900" marT="121900" marB="12190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Shape 227">
            <a:extLst>
              <a:ext uri="{FF2B5EF4-FFF2-40B4-BE49-F238E27FC236}">
                <a16:creationId xmlns="" xmlns:a16="http://schemas.microsoft.com/office/drawing/2014/main" id="{9FBEDE9B-BE51-594D-BABF-09B3AEAC47BA}"/>
              </a:ext>
            </a:extLst>
          </p:cNvPr>
          <p:cNvSpPr/>
          <p:nvPr/>
        </p:nvSpPr>
        <p:spPr>
          <a:xfrm>
            <a:off x="7504251" y="2455329"/>
            <a:ext cx="1470415" cy="233891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b="1">
              <a:ln w="76200">
                <a:solidFill>
                  <a:schemeClr val="tx1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4" name="Shape 228">
            <a:extLst>
              <a:ext uri="{FF2B5EF4-FFF2-40B4-BE49-F238E27FC236}">
                <a16:creationId xmlns="" xmlns:a16="http://schemas.microsoft.com/office/drawing/2014/main" id="{C6444A15-87D6-8C44-8322-447D8817E193}"/>
              </a:ext>
            </a:extLst>
          </p:cNvPr>
          <p:cNvSpPr/>
          <p:nvPr/>
        </p:nvSpPr>
        <p:spPr>
          <a:xfrm>
            <a:off x="3757084" y="2455330"/>
            <a:ext cx="2127250" cy="233621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b="1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5" name="Shape 229">
            <a:extLst>
              <a:ext uri="{FF2B5EF4-FFF2-40B4-BE49-F238E27FC236}">
                <a16:creationId xmlns="" xmlns:a16="http://schemas.microsoft.com/office/drawing/2014/main" id="{6A0AD71A-F37C-B74F-A287-90C507FD6DE6}"/>
              </a:ext>
            </a:extLst>
          </p:cNvPr>
          <p:cNvSpPr/>
          <p:nvPr/>
        </p:nvSpPr>
        <p:spPr>
          <a:xfrm>
            <a:off x="2279175" y="2466229"/>
            <a:ext cx="1477907" cy="231743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b="1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6" name="Shape 230">
            <a:extLst>
              <a:ext uri="{FF2B5EF4-FFF2-40B4-BE49-F238E27FC236}">
                <a16:creationId xmlns="" xmlns:a16="http://schemas.microsoft.com/office/drawing/2014/main" id="{BCD731D4-EFD0-4348-BB2D-F3332AD4F3B7}"/>
              </a:ext>
            </a:extLst>
          </p:cNvPr>
          <p:cNvSpPr/>
          <p:nvPr/>
        </p:nvSpPr>
        <p:spPr>
          <a:xfrm>
            <a:off x="5892450" y="2455330"/>
            <a:ext cx="1600550" cy="232833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 b="1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17" name="Shape 223">
            <a:extLst>
              <a:ext uri="{FF2B5EF4-FFF2-40B4-BE49-F238E27FC236}">
                <a16:creationId xmlns="" xmlns:a16="http://schemas.microsoft.com/office/drawing/2014/main" id="{214235AC-8459-044F-9E27-6B36964654C5}"/>
              </a:ext>
            </a:extLst>
          </p:cNvPr>
          <p:cNvSpPr txBox="1"/>
          <p:nvPr/>
        </p:nvSpPr>
        <p:spPr>
          <a:xfrm>
            <a:off x="634282" y="5012888"/>
            <a:ext cx="7538167" cy="14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39200" indent="-230400">
              <a:lnSpc>
                <a:spcPct val="115000"/>
              </a:lnSpc>
              <a:buSzPct val="79000"/>
              <a:buFont typeface="+mj-lt"/>
              <a:buAutoNum type="arabicPeriod"/>
            </a:pPr>
            <a:r>
              <a:rPr lang="en-GB" sz="1600" dirty="0" err="1">
                <a:solidFill>
                  <a:schemeClr val="bg1"/>
                </a:solidFill>
                <a:latin typeface="Calibri"/>
                <a:cs typeface="Calibri"/>
              </a:rPr>
              <a:t>DroidSafe</a:t>
            </a: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 does not run on ICC-Bench, as the benchmarks use Android SDK 25, which the tool does not support.</a:t>
            </a:r>
          </a:p>
          <a:p>
            <a:pPr marL="439200" indent="-230400">
              <a:lnSpc>
                <a:spcPct val="115000"/>
              </a:lnSpc>
              <a:buSzPct val="79000"/>
              <a:buFont typeface="+mj-lt"/>
              <a:buAutoNum type="arabicPeriod"/>
            </a:pPr>
            <a:r>
              <a:rPr lang="en-GB" sz="1600" dirty="0">
                <a:solidFill>
                  <a:schemeClr val="bg1"/>
                </a:solidFill>
                <a:latin typeface="Calibri"/>
                <a:cs typeface="Calibri"/>
              </a:rPr>
              <a:t>Unknown: the tool crashed on the benchmark with an exception or we were unable to recover the reason for the failure.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15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2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6985" y="2376767"/>
            <a:ext cx="1571148" cy="398940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970" y="2474466"/>
            <a:ext cx="748941" cy="211684"/>
          </a:xfrm>
          <a:prstGeom prst="rect">
            <a:avLst/>
          </a:prstGeom>
          <a:solidFill>
            <a:schemeClr val="tx1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1196677" y="2482608"/>
            <a:ext cx="358190" cy="20354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3" name="Straight Arrow Connector 12"/>
          <p:cNvCxnSpPr>
            <a:stCxn id="3" idx="3"/>
            <a:endCxn id="12" idx="1"/>
          </p:cNvCxnSpPr>
          <p:nvPr/>
        </p:nvCxnSpPr>
        <p:spPr>
          <a:xfrm>
            <a:off x="862911" y="2580308"/>
            <a:ext cx="333767" cy="4070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03" y="2458180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ArrayAccess</a:t>
            </a:r>
            <a:r>
              <a:rPr lang="en-US" altLang="zh-CN" sz="900" dirty="0">
                <a:solidFill>
                  <a:srgbClr val="0432FF"/>
                </a:solidFill>
              </a:rPr>
              <a:t>1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31559" y="2466324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</a:t>
            </a:r>
            <a:r>
              <a:rPr lang="zh-CN" altLang="zh-CN" sz="900" dirty="0">
                <a:solidFill>
                  <a:srgbClr val="FF0000"/>
                </a:solidFill>
              </a:rPr>
              <a:t>3</a:t>
            </a:r>
            <a:r>
              <a:rPr lang="en-US" altLang="zh-CN" sz="900" dirty="0">
                <a:solidFill>
                  <a:srgbClr val="FF0000"/>
                </a:solidFill>
              </a:rPr>
              <a:t>.1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4" name="Shape 104">
            <a:extLst>
              <a:ext uri="{FF2B5EF4-FFF2-40B4-BE49-F238E27FC236}">
                <a16:creationId xmlns="" xmlns:a16="http://schemas.microsoft.com/office/drawing/2014/main" id="{52E8C1A1-F762-264A-A6AB-9CAFA3DBCF2A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432FF"/>
                </a:solidFill>
              </a:rPr>
              <a:t>Benchmarks </a:t>
            </a:r>
            <a:r>
              <a:rPr lang="en-GB" sz="2400" dirty="0">
                <a:solidFill>
                  <a:schemeClr val="bg1"/>
                </a:solidFill>
              </a:rPr>
              <a:t>vs.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Reasons for Failures</a:t>
            </a:r>
            <a:endParaRPr lang="en-GB" sz="2400" dirty="0">
              <a:solidFill>
                <a:srgbClr val="21212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8423CB88-3656-6C40-974A-BFC487CD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16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60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Shape 244"/>
          <p:cNvCxnSpPr/>
          <p:nvPr/>
        </p:nvCxnSpPr>
        <p:spPr>
          <a:xfrm>
            <a:off x="3052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Shape 2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68332" y="1785060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165076" y="5532608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163778" y="3339241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83127" y="4332882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Shape 104">
            <a:extLst>
              <a:ext uri="{FF2B5EF4-FFF2-40B4-BE49-F238E27FC236}">
                <a16:creationId xmlns="" xmlns:a16="http://schemas.microsoft.com/office/drawing/2014/main" id="{CB251918-7ADD-2943-A968-4BBF2713A616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432FF"/>
                </a:solidFill>
              </a:rPr>
              <a:t>Benchmarks </a:t>
            </a:r>
            <a:r>
              <a:rPr lang="en-GB" sz="2400" dirty="0">
                <a:solidFill>
                  <a:schemeClr val="bg1"/>
                </a:solidFill>
              </a:rPr>
              <a:t>vs.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Reasons for Failures</a:t>
            </a:r>
            <a:endParaRPr lang="en-GB" sz="2400" dirty="0">
              <a:solidFill>
                <a:srgbClr val="21212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D5D3BEF-51C1-1042-9626-5D3BE0E0D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17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36899" y="3354999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DB6.1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58848" y="4343128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47635" y="5541567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</a:t>
            </a:r>
            <a:r>
              <a:rPr lang="en-US" altLang="zh-CN" sz="900" dirty="0">
                <a:solidFill>
                  <a:srgbClr val="FF0000"/>
                </a:solidFill>
              </a:rPr>
              <a:t>2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445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6" grpId="0" animBg="1"/>
      <p:bldP spid="37" grpId="0" animBg="1"/>
      <p:bldP spid="17" grpId="0"/>
      <p:bldP spid="19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Shape 244"/>
          <p:cNvCxnSpPr/>
          <p:nvPr/>
        </p:nvCxnSpPr>
        <p:spPr>
          <a:xfrm>
            <a:off x="3052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Shape 2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68332" y="1785060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02445" y="4626843"/>
            <a:ext cx="1571148" cy="1188683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45911" y="5058353"/>
            <a:ext cx="93583" cy="59863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241594" y="5126131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40296" y="4963013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38999" y="4799948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42892" y="5386052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 rot="5400000">
            <a:off x="3463124" y="4563760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3461826" y="5500686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3460529" y="5200219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rgbClr val="0432FF"/>
                </a:solidFill>
              </a:rPr>
              <a:t>..</a:t>
            </a:r>
            <a:endParaRPr lang="en-US" sz="1100" b="1" dirty="0">
              <a:solidFill>
                <a:srgbClr val="0432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045911" y="4887377"/>
            <a:ext cx="93583" cy="76960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029629" y="5229327"/>
            <a:ext cx="109865" cy="42765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044627" y="5467463"/>
            <a:ext cx="94866" cy="18952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165076" y="5532608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63778" y="3339241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83127" y="4332882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76933" y="4908445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ocationLeak2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8231" y="4756099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ocationLeak1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75583" y="5085274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ocationLeak3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92677" y="5335762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Ordering1</a:t>
            </a:r>
          </a:p>
        </p:txBody>
      </p:sp>
      <p:sp>
        <p:nvSpPr>
          <p:cNvPr id="37" name="Shape 104">
            <a:extLst>
              <a:ext uri="{FF2B5EF4-FFF2-40B4-BE49-F238E27FC236}">
                <a16:creationId xmlns="" xmlns:a16="http://schemas.microsoft.com/office/drawing/2014/main" id="{EA08488C-735E-D349-860E-B366D37F4461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432FF"/>
                </a:solidFill>
              </a:rPr>
              <a:t>Benchmarks </a:t>
            </a:r>
            <a:r>
              <a:rPr lang="en-GB" sz="2400" dirty="0">
                <a:solidFill>
                  <a:schemeClr val="bg1"/>
                </a:solidFill>
              </a:rPr>
              <a:t>vs.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Reasons for Failures</a:t>
            </a:r>
            <a:endParaRPr lang="en-GB" sz="2400" dirty="0">
              <a:solidFill>
                <a:srgbClr val="21212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38112D0D-4E96-4149-9803-161C7C92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18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5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36899" y="3354999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DB6.1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58848" y="4343128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39494" y="5541567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</a:t>
            </a:r>
            <a:r>
              <a:rPr lang="en-US" altLang="zh-CN" sz="900" dirty="0">
                <a:solidFill>
                  <a:srgbClr val="FF0000"/>
                </a:solidFill>
              </a:rPr>
              <a:t>2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03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2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68332" y="1785060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3202445" y="4626843"/>
            <a:ext cx="1571148" cy="1188683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Shape 25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2959100"/>
            <a:ext cx="48768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/>
          <p:cNvSpPr/>
          <p:nvPr/>
        </p:nvSpPr>
        <p:spPr>
          <a:xfrm>
            <a:off x="4165076" y="5532608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42892" y="5386052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41594" y="5126131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40296" y="4963013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38999" y="4799948"/>
            <a:ext cx="793694" cy="15368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583127" y="4332882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163778" y="3339241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92677" y="5335762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Ordering1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175583" y="5085274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ocationLeak3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76933" y="4908445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ocationLeak2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78231" y="4756099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</a:t>
            </a:r>
            <a:r>
              <a:rPr lang="en-US" altLang="zh-CN" sz="900" dirty="0">
                <a:solidFill>
                  <a:srgbClr val="0432FF"/>
                </a:solidFill>
              </a:rPr>
              <a:t>ocationLeak1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58848" y="4343128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UBC3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052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Shape 23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45911" y="5058353"/>
            <a:ext cx="93583" cy="59863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5400000">
            <a:off x="3463124" y="4563760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5400000">
            <a:off x="3461826" y="5500686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5400000">
            <a:off x="3460529" y="5200219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rgbClr val="0432FF"/>
                </a:solidFill>
              </a:rPr>
              <a:t>..</a:t>
            </a:r>
            <a:endParaRPr lang="en-US" sz="1100" b="1" dirty="0">
              <a:solidFill>
                <a:srgbClr val="0432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045911" y="4887377"/>
            <a:ext cx="93583" cy="76960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029629" y="5229327"/>
            <a:ext cx="109865" cy="42765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044627" y="5467463"/>
            <a:ext cx="94866" cy="18952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hape 196"/>
          <p:cNvSpPr txBox="1">
            <a:spLocks noGrp="1"/>
          </p:cNvSpPr>
          <p:nvPr>
            <p:ph type="body" idx="1"/>
          </p:nvPr>
        </p:nvSpPr>
        <p:spPr>
          <a:xfrm>
            <a:off x="3712142" y="2009726"/>
            <a:ext cx="5120158" cy="6376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Hard-codes the Location objects as sources</a:t>
            </a:r>
          </a:p>
        </p:txBody>
      </p:sp>
      <p:sp>
        <p:nvSpPr>
          <p:cNvPr id="44" name="Shape 283">
            <a:extLst>
              <a:ext uri="{FF2B5EF4-FFF2-40B4-BE49-F238E27FC236}">
                <a16:creationId xmlns="" xmlns:a16="http://schemas.microsoft.com/office/drawing/2014/main" id="{3DC5EE64-BDEF-D442-BE4D-447D057C40A9}"/>
              </a:ext>
            </a:extLst>
          </p:cNvPr>
          <p:cNvSpPr txBox="1">
            <a:spLocks/>
          </p:cNvSpPr>
          <p:nvPr/>
        </p:nvSpPr>
        <p:spPr>
          <a:xfrm>
            <a:off x="263198" y="633891"/>
            <a:ext cx="8337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AmanDroid</a:t>
            </a:r>
            <a:r>
              <a:rPr lang="en-GB" altLang="zh-CN" sz="2000" dirty="0">
                <a:solidFill>
                  <a:schemeClr val="bg1"/>
                </a:solidFill>
              </a:rPr>
              <a:t>: </a:t>
            </a:r>
            <a:r>
              <a:rPr lang="en-GB" sz="2000" dirty="0">
                <a:solidFill>
                  <a:schemeClr val="bg1"/>
                </a:solidFill>
              </a:rPr>
              <a:t>Overestimates location-related flows</a:t>
            </a:r>
            <a:r>
              <a:rPr lang="en-GB" altLang="zh-CN" sz="2000" dirty="0">
                <a:solidFill>
                  <a:schemeClr val="bg1"/>
                </a:solidFill>
              </a:rPr>
              <a:t> (20 failures)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6" name="Shape 104">
            <a:extLst>
              <a:ext uri="{FF2B5EF4-FFF2-40B4-BE49-F238E27FC236}">
                <a16:creationId xmlns="" xmlns:a16="http://schemas.microsoft.com/office/drawing/2014/main" id="{0513E938-7F8E-864A-A9AA-63C326C99759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6362889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432FF"/>
                </a:solidFill>
              </a:rPr>
              <a:t>Benchmarks </a:t>
            </a:r>
            <a:r>
              <a:rPr lang="en-GB" sz="2400" dirty="0">
                <a:solidFill>
                  <a:schemeClr val="bg1"/>
                </a:solidFill>
              </a:rPr>
              <a:t>vs.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Reasons for Failures</a:t>
            </a:r>
            <a:endParaRPr lang="en-GB" sz="2400" dirty="0">
              <a:solidFill>
                <a:srgbClr val="21212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8B28A8EE-8D04-8B43-8F82-9073CD75F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19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85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sp>
        <p:nvSpPr>
          <p:cNvPr id="238" name="Rounded Rectangular Callout 237"/>
          <p:cNvSpPr/>
          <p:nvPr/>
        </p:nvSpPr>
        <p:spPr>
          <a:xfrm>
            <a:off x="7467600" y="2328999"/>
            <a:ext cx="1574800" cy="617401"/>
          </a:xfrm>
          <a:prstGeom prst="wedgeRoundRectCallout">
            <a:avLst>
              <a:gd name="adj1" fmla="val 4242"/>
              <a:gd name="adj2" fmla="val 156578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Hard-coded source</a:t>
            </a:r>
          </a:p>
        </p:txBody>
      </p:sp>
      <p:sp>
        <p:nvSpPr>
          <p:cNvPr id="75" name="Rounded Rectangular Callout 74"/>
          <p:cNvSpPr/>
          <p:nvPr/>
        </p:nvSpPr>
        <p:spPr>
          <a:xfrm>
            <a:off x="5888318" y="4946277"/>
            <a:ext cx="1367118" cy="493059"/>
          </a:xfrm>
          <a:prstGeom prst="wedgeRoundRectCallout">
            <a:avLst>
              <a:gd name="adj1" fmla="val -73044"/>
              <a:gd name="adj2" fmla="val -118881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FP Leak!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39494" y="5541567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</a:t>
            </a:r>
            <a:r>
              <a:rPr lang="en-US" altLang="zh-CN" sz="900" dirty="0">
                <a:solidFill>
                  <a:srgbClr val="FF0000"/>
                </a:solidFill>
              </a:rPr>
              <a:t>2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36899" y="3354999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DB6.1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880100" y="3784600"/>
            <a:ext cx="2311400" cy="2032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42000" y="4178300"/>
            <a:ext cx="2616200" cy="2159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58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56E-6 3.47115E-6 L -0.25005 3.47115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2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5" grpId="0" animBg="1"/>
      <p:bldP spid="21" grpId="0" animBg="1"/>
      <p:bldP spid="25" grpId="0" animBg="1"/>
      <p:bldP spid="26" grpId="0" animBg="1"/>
      <p:bldP spid="27" grpId="0" animBg="1"/>
      <p:bldP spid="56" grpId="0" animBg="1"/>
      <p:bldP spid="55" grpId="0" animBg="1"/>
      <p:bldP spid="70" grpId="0"/>
      <p:bldP spid="69" grpId="0"/>
      <p:bldP spid="67" grpId="0"/>
      <p:bldP spid="68" grpId="0"/>
      <p:bldP spid="54" grpId="0"/>
      <p:bldP spid="29" grpId="0"/>
      <p:bldP spid="30" grpId="0"/>
      <p:bldP spid="31" grpId="0"/>
      <p:bldP spid="37" grpId="0" build="p"/>
      <p:bldP spid="44" grpId="0"/>
      <p:bldP spid="46" grpId="0"/>
      <p:bldP spid="238" grpId="0" animBg="1"/>
      <p:bldP spid="75" grpId="0" animBg="1"/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rgbClr val="212121"/>
                </a:solidFill>
              </a:rPr>
              <a:t>Static Taint Analysis for Android Applications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7" name="Shape 68">
            <a:extLst>
              <a:ext uri="{FF2B5EF4-FFF2-40B4-BE49-F238E27FC236}">
                <a16:creationId xmlns="" xmlns:a16="http://schemas.microsoft.com/office/drawing/2014/main" id="{E57581EB-6E9C-B247-B55A-15B94182A1A4}"/>
              </a:ext>
            </a:extLst>
          </p:cNvPr>
          <p:cNvSpPr txBox="1"/>
          <p:nvPr/>
        </p:nvSpPr>
        <p:spPr>
          <a:xfrm>
            <a:off x="419476" y="1377034"/>
            <a:ext cx="8024767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>
                <a:solidFill>
                  <a:srgbClr val="212121"/>
                </a:solidFill>
              </a:rPr>
              <a:t>App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8" name="Shape 70">
            <a:extLst>
              <a:ext uri="{FF2B5EF4-FFF2-40B4-BE49-F238E27FC236}">
                <a16:creationId xmlns="" xmlns:a16="http://schemas.microsoft.com/office/drawing/2014/main" id="{3D7F94DA-0C64-2140-87C2-FC4613546EB1}"/>
              </a:ext>
            </a:extLst>
          </p:cNvPr>
          <p:cNvSpPr/>
          <p:nvPr/>
        </p:nvSpPr>
        <p:spPr>
          <a:xfrm>
            <a:off x="817876" y="2334484"/>
            <a:ext cx="1835200" cy="4152041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" name="Shape 71">
            <a:extLst>
              <a:ext uri="{FF2B5EF4-FFF2-40B4-BE49-F238E27FC236}">
                <a16:creationId xmlns="" xmlns:a16="http://schemas.microsoft.com/office/drawing/2014/main" id="{5B6B7D1F-FC53-7646-9BAE-5296DD943076}"/>
              </a:ext>
            </a:extLst>
          </p:cNvPr>
          <p:cNvSpPr txBox="1"/>
          <p:nvPr/>
        </p:nvSpPr>
        <p:spPr>
          <a:xfrm>
            <a:off x="590929" y="1948484"/>
            <a:ext cx="2354752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Sensitive sources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10" name="Shape 72">
            <a:extLst>
              <a:ext uri="{FF2B5EF4-FFF2-40B4-BE49-F238E27FC236}">
                <a16:creationId xmlns="" xmlns:a16="http://schemas.microsoft.com/office/drawing/2014/main" id="{7405BA8A-3C42-D74B-A8B0-73219FDC075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75" y="3367627"/>
            <a:ext cx="1030000" cy="75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73">
            <a:extLst>
              <a:ext uri="{FF2B5EF4-FFF2-40B4-BE49-F238E27FC236}">
                <a16:creationId xmlns="" xmlns:a16="http://schemas.microsoft.com/office/drawing/2014/main" id="{440DE034-48E7-A641-B3F0-1BCD39BA0B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041" y="2420427"/>
            <a:ext cx="1084867" cy="795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74">
            <a:extLst>
              <a:ext uri="{FF2B5EF4-FFF2-40B4-BE49-F238E27FC236}">
                <a16:creationId xmlns="" xmlns:a16="http://schemas.microsoft.com/office/drawing/2014/main" id="{FE08835C-A071-1D40-906B-152FF9E206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6339" y="5396275"/>
            <a:ext cx="858267" cy="93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5">
            <a:extLst>
              <a:ext uri="{FF2B5EF4-FFF2-40B4-BE49-F238E27FC236}">
                <a16:creationId xmlns="" xmlns:a16="http://schemas.microsoft.com/office/drawing/2014/main" id="{87FF8769-879F-7248-9B3F-8CABC751A9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879" y="4299987"/>
            <a:ext cx="909200" cy="9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76">
            <a:extLst>
              <a:ext uri="{FF2B5EF4-FFF2-40B4-BE49-F238E27FC236}">
                <a16:creationId xmlns="" xmlns:a16="http://schemas.microsoft.com/office/drawing/2014/main" id="{50454EDC-E15E-1F49-B1D5-768577610CE0}"/>
              </a:ext>
            </a:extLst>
          </p:cNvPr>
          <p:cNvSpPr/>
          <p:nvPr/>
        </p:nvSpPr>
        <p:spPr>
          <a:xfrm>
            <a:off x="6056601" y="2331099"/>
            <a:ext cx="1543200" cy="41554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16" name="Shape 77">
            <a:extLst>
              <a:ext uri="{FF2B5EF4-FFF2-40B4-BE49-F238E27FC236}">
                <a16:creationId xmlns="" xmlns:a16="http://schemas.microsoft.com/office/drawing/2014/main" id="{7BA4844C-6E2B-8948-92ED-D6BB2C07AED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833" y="2811734"/>
            <a:ext cx="756767" cy="7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78">
            <a:extLst>
              <a:ext uri="{FF2B5EF4-FFF2-40B4-BE49-F238E27FC236}">
                <a16:creationId xmlns="" xmlns:a16="http://schemas.microsoft.com/office/drawing/2014/main" id="{1E375FA6-6766-0A46-976D-F3FDA69F7A9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2333" y="3999452"/>
            <a:ext cx="858280" cy="8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79">
            <a:extLst>
              <a:ext uri="{FF2B5EF4-FFF2-40B4-BE49-F238E27FC236}">
                <a16:creationId xmlns="" xmlns:a16="http://schemas.microsoft.com/office/drawing/2014/main" id="{997E3FE3-B3BB-A64A-9FBA-E7D87E74FFF6}"/>
              </a:ext>
            </a:extLst>
          </p:cNvPr>
          <p:cNvSpPr txBox="1"/>
          <p:nvPr/>
        </p:nvSpPr>
        <p:spPr>
          <a:xfrm>
            <a:off x="5512201" y="1925033"/>
            <a:ext cx="26320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Sensitive sinks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9" name="Shape 80">
            <a:extLst>
              <a:ext uri="{FF2B5EF4-FFF2-40B4-BE49-F238E27FC236}">
                <a16:creationId xmlns="" xmlns:a16="http://schemas.microsoft.com/office/drawing/2014/main" id="{29CC0BD7-6033-EB43-A809-225F019AD1E2}"/>
              </a:ext>
            </a:extLst>
          </p:cNvPr>
          <p:cNvSpPr txBox="1"/>
          <p:nvPr/>
        </p:nvSpPr>
        <p:spPr>
          <a:xfrm>
            <a:off x="3538075" y="4581941"/>
            <a:ext cx="1713523" cy="58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2600" b="1" dirty="0">
                <a:solidFill>
                  <a:srgbClr val="FF0000"/>
                </a:solidFill>
              </a:rPr>
              <a:t>Leak!</a:t>
            </a:r>
            <a:endParaRPr sz="2600" b="1" dirty="0">
              <a:solidFill>
                <a:srgbClr val="FF0000"/>
              </a:solidFill>
            </a:endParaRPr>
          </a:p>
        </p:txBody>
      </p:sp>
      <p:pic>
        <p:nvPicPr>
          <p:cNvPr id="20" name="Shape 96">
            <a:extLst>
              <a:ext uri="{FF2B5EF4-FFF2-40B4-BE49-F238E27FC236}">
                <a16:creationId xmlns="" xmlns:a16="http://schemas.microsoft.com/office/drawing/2014/main" id="{AEDF431E-9967-8F49-81CF-6BE7455F809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3617" y="5218713"/>
            <a:ext cx="909200" cy="9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</a:t>
            </a:fld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6" name="Shape 83">
            <a:extLst>
              <a:ext uri="{FF2B5EF4-FFF2-40B4-BE49-F238E27FC236}">
                <a16:creationId xmlns="" xmlns:a16="http://schemas.microsoft.com/office/drawing/2014/main" id="{EA940F20-867C-E54E-A322-92091187945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60632" y="2831482"/>
            <a:ext cx="536145" cy="53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92">
            <a:extLst>
              <a:ext uri="{FF2B5EF4-FFF2-40B4-BE49-F238E27FC236}">
                <a16:creationId xmlns="" xmlns:a16="http://schemas.microsoft.com/office/drawing/2014/main" id="{E839E8F2-27A8-144B-B4B5-BE7D0132B96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47794" y="3785341"/>
            <a:ext cx="536145" cy="536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93">
            <a:extLst>
              <a:ext uri="{FF2B5EF4-FFF2-40B4-BE49-F238E27FC236}">
                <a16:creationId xmlns="" xmlns:a16="http://schemas.microsoft.com/office/drawing/2014/main" id="{A83BDE2A-5A91-FE47-B90D-27BD7ACD23C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7472" y="4463859"/>
            <a:ext cx="536145" cy="53614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Freeform 38">
            <a:extLst>
              <a:ext uri="{FF2B5EF4-FFF2-40B4-BE49-F238E27FC236}">
                <a16:creationId xmlns="" xmlns:a16="http://schemas.microsoft.com/office/drawing/2014/main" id="{2F23A5E0-2FB7-F04F-8351-1FFFD7A70679}"/>
              </a:ext>
            </a:extLst>
          </p:cNvPr>
          <p:cNvSpPr/>
          <p:nvPr/>
        </p:nvSpPr>
        <p:spPr>
          <a:xfrm rot="343464">
            <a:off x="2191409" y="2581680"/>
            <a:ext cx="4248484" cy="2034888"/>
          </a:xfrm>
          <a:custGeom>
            <a:avLst/>
            <a:gdLst>
              <a:gd name="connsiteX0" fmla="*/ 0 w 4079754"/>
              <a:gd name="connsiteY0" fmla="*/ 644708 h 2456295"/>
              <a:gd name="connsiteX1" fmla="*/ 1025611 w 4079754"/>
              <a:gd name="connsiteY1" fmla="*/ 1670319 h 2456295"/>
              <a:gd name="connsiteX2" fmla="*/ 1729946 w 4079754"/>
              <a:gd name="connsiteY2" fmla="*/ 1237832 h 2456295"/>
              <a:gd name="connsiteX3" fmla="*/ 2323070 w 4079754"/>
              <a:gd name="connsiteY3" fmla="*/ 1892741 h 2456295"/>
              <a:gd name="connsiteX4" fmla="*/ 2780270 w 4079754"/>
              <a:gd name="connsiteY4" fmla="*/ 2157 h 2456295"/>
              <a:gd name="connsiteX5" fmla="*/ 3138616 w 4079754"/>
              <a:gd name="connsiteY5" fmla="*/ 2325227 h 2456295"/>
              <a:gd name="connsiteX6" fmla="*/ 3991232 w 4079754"/>
              <a:gd name="connsiteY6" fmla="*/ 2164589 h 2456295"/>
              <a:gd name="connsiteX7" fmla="*/ 4053016 w 4079754"/>
              <a:gd name="connsiteY7" fmla="*/ 2164589 h 2456295"/>
              <a:gd name="connsiteX8" fmla="*/ 3991232 w 4079754"/>
              <a:gd name="connsiteY8" fmla="*/ 2189303 h 245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9754" h="2456295">
                <a:moveTo>
                  <a:pt x="0" y="644708"/>
                </a:moveTo>
                <a:cubicBezTo>
                  <a:pt x="368643" y="1108086"/>
                  <a:pt x="737287" y="1571465"/>
                  <a:pt x="1025611" y="1670319"/>
                </a:cubicBezTo>
                <a:cubicBezTo>
                  <a:pt x="1313935" y="1769173"/>
                  <a:pt x="1513703" y="1200762"/>
                  <a:pt x="1729946" y="1237832"/>
                </a:cubicBezTo>
                <a:cubicBezTo>
                  <a:pt x="1946189" y="1274902"/>
                  <a:pt x="2148016" y="2098687"/>
                  <a:pt x="2323070" y="1892741"/>
                </a:cubicBezTo>
                <a:cubicBezTo>
                  <a:pt x="2498124" y="1686795"/>
                  <a:pt x="2644346" y="-69924"/>
                  <a:pt x="2780270" y="2157"/>
                </a:cubicBezTo>
                <a:cubicBezTo>
                  <a:pt x="2916194" y="74238"/>
                  <a:pt x="2936789" y="1964822"/>
                  <a:pt x="3138616" y="2325227"/>
                </a:cubicBezTo>
                <a:cubicBezTo>
                  <a:pt x="3340443" y="2685632"/>
                  <a:pt x="3838832" y="2191362"/>
                  <a:pt x="3991232" y="2164589"/>
                </a:cubicBezTo>
                <a:cubicBezTo>
                  <a:pt x="4143632" y="2137816"/>
                  <a:pt x="4053016" y="2160470"/>
                  <a:pt x="4053016" y="2164589"/>
                </a:cubicBezTo>
                <a:cubicBezTo>
                  <a:pt x="4053016" y="2168708"/>
                  <a:pt x="4022124" y="2179005"/>
                  <a:pt x="3991232" y="2189303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p:sp>
        <p:nvSpPr>
          <p:cNvPr id="27" name="Shape 64"/>
          <p:cNvSpPr/>
          <p:nvPr/>
        </p:nvSpPr>
        <p:spPr>
          <a:xfrm>
            <a:off x="560918" y="1885325"/>
            <a:ext cx="7313082" cy="4676342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Shape 66">
            <a:extLst>
              <a:ext uri="{FF2B5EF4-FFF2-40B4-BE49-F238E27FC236}">
                <a16:creationId xmlns="" xmlns:a16="http://schemas.microsoft.com/office/drawing/2014/main" id="{0A59FB31-C140-694C-9A5B-0460035649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12138" y="1369317"/>
            <a:ext cx="1023865" cy="1075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58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96"/>
          <p:cNvSpPr txBox="1">
            <a:spLocks/>
          </p:cNvSpPr>
          <p:nvPr/>
        </p:nvSpPr>
        <p:spPr>
          <a:xfrm>
            <a:off x="3712142" y="2032866"/>
            <a:ext cx="5120158" cy="637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Hard-codes the Intent parameters of </a:t>
            </a:r>
            <a:r>
              <a:rPr lang="en-GB" dirty="0" err="1">
                <a:solidFill>
                  <a:schemeClr val="bg1"/>
                </a:solidFill>
              </a:rPr>
              <a:t>callbacks</a:t>
            </a:r>
            <a:r>
              <a:rPr lang="en-GB" dirty="0">
                <a:solidFill>
                  <a:schemeClr val="bg1"/>
                </a:solidFill>
              </a:rPr>
              <a:t> as sources</a:t>
            </a:r>
          </a:p>
        </p:txBody>
      </p:sp>
      <p:pic>
        <p:nvPicPr>
          <p:cNvPr id="10" name="Shape 2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0794" y="1785062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2241836" y="3885954"/>
            <a:ext cx="2202967" cy="968859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719045" y="4216873"/>
            <a:ext cx="179332" cy="257959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899674" y="4588784"/>
            <a:ext cx="1504413" cy="160187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>
            <a:stCxn id="25" idx="1"/>
          </p:cNvCxnSpPr>
          <p:nvPr/>
        </p:nvCxnSpPr>
        <p:spPr>
          <a:xfrm flipH="1" flipV="1">
            <a:off x="2727187" y="4450405"/>
            <a:ext cx="172487" cy="218473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735329" y="4017285"/>
            <a:ext cx="161751" cy="449403"/>
          </a:xfrm>
          <a:prstGeom prst="straightConnector1">
            <a:avLst/>
          </a:prstGeom>
          <a:ln w="28575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877538" y="5532610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6240" y="3339243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95589" y="4332884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895732" y="4149966"/>
            <a:ext cx="1508355" cy="159355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95731" y="3938282"/>
            <a:ext cx="1508356" cy="167496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963193" y="4531641"/>
            <a:ext cx="1441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432FF"/>
                </a:solidFill>
              </a:rPr>
              <a:t>icc_rpc_comprehensive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50189" y="4086137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432FF"/>
                </a:solidFill>
              </a:rPr>
              <a:t>icc_stateful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70077" y="3901226"/>
            <a:ext cx="985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IntentSource1</a:t>
            </a:r>
          </a:p>
        </p:txBody>
      </p:sp>
      <p:pic>
        <p:nvPicPr>
          <p:cNvPr id="64" name="Shape 266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933701"/>
            <a:ext cx="4787899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83">
            <a:extLst>
              <a:ext uri="{FF2B5EF4-FFF2-40B4-BE49-F238E27FC236}">
                <a16:creationId xmlns="" xmlns:a16="http://schemas.microsoft.com/office/drawing/2014/main" id="{DFB9E9CC-C1FA-434A-8B37-8A1C7759BD7C}"/>
              </a:ext>
            </a:extLst>
          </p:cNvPr>
          <p:cNvSpPr txBox="1">
            <a:spLocks/>
          </p:cNvSpPr>
          <p:nvPr/>
        </p:nvSpPr>
        <p:spPr>
          <a:xfrm>
            <a:off x="263198" y="633891"/>
            <a:ext cx="8337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AmanDroid</a:t>
            </a:r>
            <a:r>
              <a:rPr lang="en-GB" altLang="zh-CN" sz="2000" dirty="0">
                <a:solidFill>
                  <a:schemeClr val="bg1"/>
                </a:solidFill>
              </a:rPr>
              <a:t>: </a:t>
            </a:r>
            <a:r>
              <a:rPr lang="en-GB" sz="2000" dirty="0">
                <a:solidFill>
                  <a:schemeClr val="bg1"/>
                </a:solidFill>
              </a:rPr>
              <a:t>Overestimates ICC-related flows</a:t>
            </a:r>
            <a:r>
              <a:rPr lang="en-GB" altLang="zh-CN" sz="2000" dirty="0">
                <a:solidFill>
                  <a:schemeClr val="bg1"/>
                </a:solidFill>
              </a:rPr>
              <a:t> (5 failures)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430D7C46-D199-D048-BECC-E96A84FD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20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7233914" y="4436552"/>
            <a:ext cx="1540419" cy="555313"/>
          </a:xfrm>
          <a:prstGeom prst="wedgeRoundRectCallout">
            <a:avLst>
              <a:gd name="adj1" fmla="val -62211"/>
              <a:gd name="adj2" fmla="val 117359"/>
              <a:gd name="adj3" fmla="val 16667"/>
            </a:avLst>
          </a:prstGeom>
          <a:solidFill>
            <a:schemeClr val="tx1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Hard-coded source</a:t>
            </a:r>
          </a:p>
        </p:txBody>
      </p:sp>
      <p:sp>
        <p:nvSpPr>
          <p:cNvPr id="36" name="Rounded Rectangular Callout 35"/>
          <p:cNvSpPr/>
          <p:nvPr/>
        </p:nvSpPr>
        <p:spPr>
          <a:xfrm>
            <a:off x="5024567" y="6111733"/>
            <a:ext cx="1367118" cy="493059"/>
          </a:xfrm>
          <a:prstGeom prst="wedgeRoundRectCallout">
            <a:avLst>
              <a:gd name="adj1" fmla="val -28454"/>
              <a:gd name="adj2" fmla="val -100849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FP Leak!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49361" y="3355001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DB6.1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71310" y="4343130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51956" y="5541569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</a:t>
            </a:r>
            <a:r>
              <a:rPr lang="en-US" altLang="zh-CN" sz="900" dirty="0">
                <a:solidFill>
                  <a:srgbClr val="FF0000"/>
                </a:solidFill>
              </a:rPr>
              <a:t>2</a:t>
            </a:r>
            <a:endParaRPr lang="en-US" sz="9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464300" y="5537200"/>
            <a:ext cx="431800" cy="127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9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1" y="2400871"/>
            <a:ext cx="5067908" cy="3009329"/>
          </a:xfrm>
          <a:prstGeom prst="rect">
            <a:avLst/>
          </a:prstGeom>
        </p:spPr>
      </p:pic>
      <p:pic>
        <p:nvPicPr>
          <p:cNvPr id="10" name="Shape 2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80794" y="1785062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Rectangle 151"/>
          <p:cNvSpPr/>
          <p:nvPr/>
        </p:nvSpPr>
        <p:spPr>
          <a:xfrm>
            <a:off x="813973" y="2949660"/>
            <a:ext cx="2906215" cy="1164259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77538" y="5532610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76240" y="3339243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95589" y="4332884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 rot="5400000">
            <a:off x="1166217" y="2887867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62816" y="3120635"/>
            <a:ext cx="889048" cy="157162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70956" y="3738303"/>
            <a:ext cx="878326" cy="155790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862817" y="3275327"/>
            <a:ext cx="887757" cy="163012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727029" y="3299752"/>
            <a:ext cx="933341" cy="160723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2718888" y="3600994"/>
            <a:ext cx="939203" cy="166579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2727028" y="3128777"/>
            <a:ext cx="931062" cy="174702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 rot="5400000">
            <a:off x="3101427" y="2918136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2718887" y="3766284"/>
            <a:ext cx="936924" cy="144093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 rot="5400000">
            <a:off x="3107289" y="3892878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862816" y="3437049"/>
            <a:ext cx="885478" cy="163944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31789" y="3389904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Ordering1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848112" y="3224779"/>
            <a:ext cx="991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MultiHandlers1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45840" y="3067795"/>
            <a:ext cx="9368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LocationLeak3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782989" y="3705136"/>
            <a:ext cx="1146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FactoryMethods1</a:t>
            </a:r>
          </a:p>
        </p:txBody>
      </p:sp>
      <p:sp>
        <p:nvSpPr>
          <p:cNvPr id="168" name="TextBox 167"/>
          <p:cNvSpPr txBox="1"/>
          <p:nvPr/>
        </p:nvSpPr>
        <p:spPr>
          <a:xfrm rot="5400000">
            <a:off x="1147665" y="3870719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821744" y="3562145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rgbClr val="0432FF"/>
                </a:solidFill>
              </a:rPr>
              <a:t>icc_stateful</a:t>
            </a:r>
            <a:endParaRPr lang="en-US" sz="900" dirty="0">
              <a:solidFill>
                <a:srgbClr val="0432FF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678186" y="3714545"/>
            <a:ext cx="1056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icc_implicit_mix1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793730" y="3249203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Intent_sink2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791454" y="3075936"/>
            <a:ext cx="808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Intent_sink1</a:t>
            </a:r>
          </a:p>
        </p:txBody>
      </p:sp>
      <p:cxnSp>
        <p:nvCxnSpPr>
          <p:cNvPr id="173" name="Straight Arrow Connector 172"/>
          <p:cNvCxnSpPr/>
          <p:nvPr/>
        </p:nvCxnSpPr>
        <p:spPr>
          <a:xfrm flipH="1" flipV="1">
            <a:off x="2295575" y="3462590"/>
            <a:ext cx="423312" cy="398937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59" idx="1"/>
          </p:cNvCxnSpPr>
          <p:nvPr/>
        </p:nvCxnSpPr>
        <p:spPr>
          <a:xfrm flipH="1">
            <a:off x="2295572" y="3216129"/>
            <a:ext cx="431456" cy="238315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57" idx="1"/>
          </p:cNvCxnSpPr>
          <p:nvPr/>
        </p:nvCxnSpPr>
        <p:spPr>
          <a:xfrm flipH="1">
            <a:off x="2303714" y="3380113"/>
            <a:ext cx="423314" cy="82472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 flipV="1">
            <a:off x="2295573" y="3454443"/>
            <a:ext cx="432778" cy="253659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1766429" y="3470416"/>
            <a:ext cx="82848" cy="34226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1737463" y="3446301"/>
            <a:ext cx="167358" cy="74631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1751472" y="3192972"/>
            <a:ext cx="145209" cy="196338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1732918" y="3353514"/>
            <a:ext cx="171903" cy="92788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hape 283">
            <a:extLst>
              <a:ext uri="{FF2B5EF4-FFF2-40B4-BE49-F238E27FC236}">
                <a16:creationId xmlns="" xmlns:a16="http://schemas.microsoft.com/office/drawing/2014/main" id="{4A4472E4-EA19-2A40-AECE-805D7905465F}"/>
              </a:ext>
            </a:extLst>
          </p:cNvPr>
          <p:cNvSpPr txBox="1">
            <a:spLocks/>
          </p:cNvSpPr>
          <p:nvPr/>
        </p:nvSpPr>
        <p:spPr>
          <a:xfrm>
            <a:off x="263198" y="633891"/>
            <a:ext cx="8337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AmanDroid</a:t>
            </a:r>
            <a:r>
              <a:rPr lang="en-GB" altLang="zh-CN" sz="2000" dirty="0">
                <a:solidFill>
                  <a:schemeClr val="bg1"/>
                </a:solidFill>
              </a:rPr>
              <a:t>: Misses complex field sensitivity cases (17 failures)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="" xmlns:a16="http://schemas.microsoft.com/office/drawing/2014/main" id="{12DA79B8-BBC1-ED4E-9AD5-E84218FAA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21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7122373" y="2768601"/>
            <a:ext cx="1853536" cy="634999"/>
          </a:xfrm>
          <a:prstGeom prst="wedgeRoundRectCallout">
            <a:avLst>
              <a:gd name="adj1" fmla="val -92980"/>
              <a:gd name="adj2" fmla="val -25849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Taints all Activity1 fields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6300235" y="5287178"/>
            <a:ext cx="1367118" cy="493059"/>
          </a:xfrm>
          <a:prstGeom prst="wedgeRoundRectCallout">
            <a:avLst>
              <a:gd name="adj1" fmla="val 67230"/>
              <a:gd name="adj2" fmla="val -106001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FP Leak!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49361" y="3355001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DB6.1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71310" y="4343130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51956" y="5541569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</a:t>
            </a:r>
            <a:r>
              <a:rPr lang="en-US" altLang="zh-CN" sz="900" dirty="0">
                <a:solidFill>
                  <a:srgbClr val="FF0000"/>
                </a:solidFill>
              </a:rPr>
              <a:t>2</a:t>
            </a:r>
            <a:endParaRPr 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8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00125" y="1791866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/>
          <p:cNvSpPr/>
          <p:nvPr/>
        </p:nvSpPr>
        <p:spPr>
          <a:xfrm>
            <a:off x="6190192" y="4626843"/>
            <a:ext cx="1571148" cy="1188683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74822" y="5532608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32491" y="5318729"/>
            <a:ext cx="882449" cy="162996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34696" y="5280732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JavaThread1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34763" y="4808089"/>
            <a:ext cx="880177" cy="160704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38359" y="5479265"/>
            <a:ext cx="876581" cy="140864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234764" y="4970923"/>
            <a:ext cx="880176" cy="160705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65978" y="4756099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VirtualDispatch1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40558" y="5424990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JavaThread2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53259" y="4924784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AsyncTask1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052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Shape 2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68332" y="1785060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8" name="Shape 245"/>
          <p:cNvCxnSpPr/>
          <p:nvPr/>
        </p:nvCxnSpPr>
        <p:spPr>
          <a:xfrm>
            <a:off x="6100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 rot="5400000">
            <a:off x="6448276" y="5094373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rgbClr val="0432FF"/>
                </a:solidFill>
              </a:rPr>
              <a:t>...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5400000">
            <a:off x="6450871" y="4563760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5400000">
            <a:off x="6449573" y="5582106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123081" y="5082777"/>
            <a:ext cx="126275" cy="57420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131223" y="4871515"/>
            <a:ext cx="134415" cy="785468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112667" y="5414295"/>
            <a:ext cx="136688" cy="242689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126675" y="5550411"/>
            <a:ext cx="122680" cy="106572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hape 104">
            <a:extLst>
              <a:ext uri="{FF2B5EF4-FFF2-40B4-BE49-F238E27FC236}">
                <a16:creationId xmlns="" xmlns:a16="http://schemas.microsoft.com/office/drawing/2014/main" id="{67076BB6-2BCC-A143-B9D7-94F1C4B14964}"/>
              </a:ext>
            </a:extLst>
          </p:cNvPr>
          <p:cNvSpPr txBox="1">
            <a:spLocks/>
          </p:cNvSpPr>
          <p:nvPr/>
        </p:nvSpPr>
        <p:spPr>
          <a:xfrm>
            <a:off x="263198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>
                <a:solidFill>
                  <a:srgbClr val="0432FF"/>
                </a:solidFill>
              </a:rPr>
              <a:t>Benchmarks </a:t>
            </a:r>
            <a:r>
              <a:rPr lang="en-GB" sz="2400" dirty="0">
                <a:solidFill>
                  <a:schemeClr val="bg1"/>
                </a:solidFill>
              </a:rPr>
              <a:t>vs.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FF0000"/>
                </a:solidFill>
              </a:rPr>
              <a:t>Reasons for Failures</a:t>
            </a:r>
            <a:endParaRPr lang="en-GB" sz="2400" dirty="0">
              <a:solidFill>
                <a:srgbClr val="21212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22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5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827105"/>
            <a:ext cx="255600" cy="63905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49356" y="5541567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UBC4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FC804BC0-CA3D-C24B-9E29-1883702C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1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0" grpId="0" animBg="1"/>
      <p:bldP spid="33" grpId="0" animBg="1"/>
      <p:bldP spid="59" grpId="0"/>
      <p:bldP spid="31" grpId="0" animBg="1"/>
      <p:bldP spid="34" grpId="0" animBg="1"/>
      <p:bldP spid="57" grpId="0" animBg="1"/>
      <p:bldP spid="58" grpId="0"/>
      <p:bldP spid="60" grpId="0"/>
      <p:bldP spid="52" grpId="0"/>
      <p:bldP spid="4" grpId="0"/>
      <p:bldP spid="29" grpId="0"/>
      <p:bldP spid="55" grpId="0"/>
      <p:bldP spid="5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2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00125" y="1791866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/>
          <p:cNvSpPr/>
          <p:nvPr/>
        </p:nvSpPr>
        <p:spPr>
          <a:xfrm>
            <a:off x="6190192" y="4626843"/>
            <a:ext cx="1571148" cy="1188683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74822" y="5532608"/>
            <a:ext cx="429673" cy="250755"/>
          </a:xfrm>
          <a:prstGeom prst="rect">
            <a:avLst/>
          </a:prstGeom>
          <a:solidFill>
            <a:schemeClr val="tx1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32491" y="5318729"/>
            <a:ext cx="882449" cy="162996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49356" y="5528867"/>
            <a:ext cx="529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UBC4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234696" y="5280732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JavaThread1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234763" y="4808089"/>
            <a:ext cx="880177" cy="160704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38359" y="5479265"/>
            <a:ext cx="876581" cy="140864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234764" y="4970923"/>
            <a:ext cx="880176" cy="160705"/>
          </a:xfrm>
          <a:prstGeom prst="rect">
            <a:avLst/>
          </a:prstGeom>
          <a:solidFill>
            <a:schemeClr val="tx1"/>
          </a:solidFill>
          <a:ln>
            <a:solidFill>
              <a:srgbClr val="0432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65978" y="4756099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VirtualDispatch1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240558" y="5424990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JavaThread2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253259" y="4924784"/>
            <a:ext cx="1030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432FF"/>
                </a:solidFill>
              </a:rPr>
              <a:t>AsyncTask1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3052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Shape 2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625" y="1780249"/>
            <a:ext cx="3002741" cy="391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68332" y="1785060"/>
            <a:ext cx="3018000" cy="39225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66330" y="1663276"/>
            <a:ext cx="83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8" name="Shape 245"/>
          <p:cNvCxnSpPr/>
          <p:nvPr/>
        </p:nvCxnSpPr>
        <p:spPr>
          <a:xfrm>
            <a:off x="6100125" y="1775950"/>
            <a:ext cx="0" cy="3982500"/>
          </a:xfrm>
          <a:prstGeom prst="straightConnector1">
            <a:avLst/>
          </a:pr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" name="Shape 2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827105"/>
            <a:ext cx="255600" cy="63905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 rot="5400000">
            <a:off x="6448276" y="5094373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>
                <a:solidFill>
                  <a:srgbClr val="0432FF"/>
                </a:solidFill>
              </a:rPr>
              <a:t>...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5400000">
            <a:off x="6450871" y="4563760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 rot="5400000">
            <a:off x="6449573" y="5582106"/>
            <a:ext cx="412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1100" b="1" dirty="0">
                <a:solidFill>
                  <a:srgbClr val="0432FF"/>
                </a:solidFill>
              </a:rPr>
              <a:t>…</a:t>
            </a:r>
            <a:endParaRPr lang="en-US" sz="1100" b="1" dirty="0">
              <a:solidFill>
                <a:srgbClr val="0432FF"/>
              </a:solidFill>
            </a:endParaRPr>
          </a:p>
        </p:txBody>
      </p:sp>
      <p:cxnSp>
        <p:nvCxnSpPr>
          <p:cNvPr id="62" name="Straight Arrow Connector 61"/>
          <p:cNvCxnSpPr>
            <a:endCxn id="54" idx="1"/>
          </p:cNvCxnSpPr>
          <p:nvPr/>
        </p:nvCxnSpPr>
        <p:spPr>
          <a:xfrm>
            <a:off x="7123081" y="5070077"/>
            <a:ext cx="126275" cy="574206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7131223" y="4871515"/>
            <a:ext cx="134415" cy="785468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4" idx="1"/>
          </p:cNvCxnSpPr>
          <p:nvPr/>
        </p:nvCxnSpPr>
        <p:spPr>
          <a:xfrm>
            <a:off x="7112667" y="5401595"/>
            <a:ext cx="136688" cy="242689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4" idx="1"/>
          </p:cNvCxnSpPr>
          <p:nvPr/>
        </p:nvCxnSpPr>
        <p:spPr>
          <a:xfrm>
            <a:off x="7126675" y="5537711"/>
            <a:ext cx="122680" cy="106572"/>
          </a:xfrm>
          <a:prstGeom prst="straightConnector1">
            <a:avLst/>
          </a:prstGeom>
          <a:ln w="12700" cmpd="sng">
            <a:solidFill>
              <a:schemeClr val="bg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hape 196"/>
          <p:cNvSpPr txBox="1">
            <a:spLocks/>
          </p:cNvSpPr>
          <p:nvPr/>
        </p:nvSpPr>
        <p:spPr>
          <a:xfrm>
            <a:off x="3712142" y="2088886"/>
            <a:ext cx="5120158" cy="793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1" indent="-342900">
              <a:spcBef>
                <a:spcPts val="0"/>
              </a:spcBef>
              <a:buClr>
                <a:schemeClr val="bg1"/>
              </a:buClr>
              <a:buSzPts val="1800"/>
              <a:buFont typeface="Arial"/>
              <a:buChar char="●"/>
            </a:pPr>
            <a:r>
              <a:rPr lang="en-GB" sz="1800" dirty="0">
                <a:solidFill>
                  <a:schemeClr val="bg1"/>
                </a:solidFill>
              </a:rPr>
              <a:t>Reports incorrect entry method, i.e., the method in which the flow source is defined for the identified flows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FC804BC0-CA3D-C24B-9E29-1883702C74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23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1" name="Shape 283">
            <a:extLst>
              <a:ext uri="{FF2B5EF4-FFF2-40B4-BE49-F238E27FC236}">
                <a16:creationId xmlns="" xmlns:a16="http://schemas.microsoft.com/office/drawing/2014/main" id="{1BA5D33E-3572-7F48-B4D4-DCB8B7BCA485}"/>
              </a:ext>
            </a:extLst>
          </p:cNvPr>
          <p:cNvSpPr txBox="1">
            <a:spLocks/>
          </p:cNvSpPr>
          <p:nvPr/>
        </p:nvSpPr>
        <p:spPr>
          <a:xfrm>
            <a:off x="263198" y="633891"/>
            <a:ext cx="83374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 err="1">
                <a:solidFill>
                  <a:schemeClr val="bg1"/>
                </a:solidFill>
              </a:rPr>
              <a:t>DroidSafe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Fails to handle entry points (29 failures)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4" name="Shape 215"/>
          <p:cNvSpPr txBox="1"/>
          <p:nvPr/>
        </p:nvSpPr>
        <p:spPr>
          <a:xfrm>
            <a:off x="28636" y="6254328"/>
            <a:ext cx="8639113" cy="4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>
              <a:lnSpc>
                <a:spcPct val="115000"/>
              </a:lnSpc>
              <a:buClrTx/>
              <a:buSzPts val="1100"/>
            </a:pP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We number each criteria in the format [Test Suite Name][Category ID][</a:t>
            </a:r>
            <a:r>
              <a:rPr lang="en-GB" dirty="0" err="1">
                <a:solidFill>
                  <a:srgbClr val="212121"/>
                </a:solidFill>
                <a:latin typeface="Calibri"/>
                <a:cs typeface="Calibri"/>
              </a:rPr>
              <a:t>SubID</a:t>
            </a:r>
            <a:r>
              <a:rPr lang="en-GB" dirty="0">
                <a:solidFill>
                  <a:srgbClr val="212121"/>
                </a:solidFill>
                <a:latin typeface="Calibri"/>
                <a:cs typeface="Calibri"/>
              </a:rPr>
              <a:t> of application inside this category].</a:t>
            </a:r>
            <a:endParaRPr dirty="0">
              <a:solidFill>
                <a:srgbClr val="212121"/>
              </a:solidFill>
              <a:latin typeface="Calibri"/>
              <a:cs typeface="Calibri"/>
            </a:endParaRPr>
          </a:p>
        </p:txBody>
      </p:sp>
      <p:pic>
        <p:nvPicPr>
          <p:cNvPr id="39" name="Shape 287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3098800"/>
            <a:ext cx="5397499" cy="33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ular Callout 36"/>
          <p:cNvSpPr/>
          <p:nvPr/>
        </p:nvSpPr>
        <p:spPr>
          <a:xfrm>
            <a:off x="7527076" y="3390900"/>
            <a:ext cx="1282872" cy="673100"/>
          </a:xfrm>
          <a:prstGeom prst="wedgeRoundRectCallout">
            <a:avLst>
              <a:gd name="adj1" fmla="val -98027"/>
              <a:gd name="adj2" fmla="val -29309"/>
              <a:gd name="adj3" fmla="val 16667"/>
            </a:avLst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Entry Method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7704876" y="5199399"/>
            <a:ext cx="1282872" cy="464801"/>
          </a:xfrm>
          <a:prstGeom prst="wedgeRoundRectCallout">
            <a:avLst>
              <a:gd name="adj1" fmla="val -97037"/>
              <a:gd name="adj2" fmla="val -168526"/>
              <a:gd name="adj3" fmla="val 16667"/>
            </a:avLst>
          </a:prstGeom>
          <a:solidFill>
            <a:srgbClr val="FFFFFF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>
                <a:solidFill>
                  <a:srgbClr val="FF0000"/>
                </a:solidFill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17619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1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3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7874 -0.00463 " pathEditMode="relative" ptsTypes="AA"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0" grpId="0" animBg="1"/>
      <p:bldP spid="33" grpId="0" animBg="1"/>
      <p:bldP spid="54" grpId="0"/>
      <p:bldP spid="59" grpId="0"/>
      <p:bldP spid="31" grpId="0" animBg="1"/>
      <p:bldP spid="34" grpId="0" animBg="1"/>
      <p:bldP spid="57" grpId="0" animBg="1"/>
      <p:bldP spid="58" grpId="0"/>
      <p:bldP spid="60" grpId="0"/>
      <p:bldP spid="52" grpId="0"/>
      <p:bldP spid="29" grpId="0"/>
      <p:bldP spid="55" grpId="0"/>
      <p:bldP spid="56" grpId="0"/>
      <p:bldP spid="35" grpId="0"/>
      <p:bldP spid="41" grpId="0"/>
      <p:bldP spid="37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91791" y="1284626"/>
            <a:ext cx="7145082" cy="45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Miss-checked failures by existing benchmarks:</a:t>
            </a:r>
          </a:p>
          <a:p>
            <a:pPr lvl="1" indent="-440256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Mathematical operations (+, -, /, x, etc.)</a:t>
            </a:r>
          </a:p>
          <a:p>
            <a:pPr lvl="1" indent="-440256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Double tagging (s1, s1.s2 are sources)</a:t>
            </a:r>
          </a:p>
          <a:p>
            <a:pPr lvl="1" indent="-440256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Branching (if / else)</a:t>
            </a:r>
            <a:endParaRPr lang="en-GB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Future work: </a:t>
            </a:r>
          </a:p>
          <a:p>
            <a:pPr lvl="1" indent="-440256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More thorough analyses on real-world applications </a:t>
            </a:r>
          </a:p>
          <a:p>
            <a:pPr lvl="1" indent="-440256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Extend existing benchmarks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Real-world Applications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pic>
        <p:nvPicPr>
          <p:cNvPr id="5" name="Shape 310">
            <a:extLst>
              <a:ext uri="{FF2B5EF4-FFF2-40B4-BE49-F238E27FC236}">
                <a16:creationId xmlns="" xmlns:a16="http://schemas.microsoft.com/office/drawing/2014/main" id="{4A6E9699-BCE4-8E4F-93F0-72BB7E35347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615" y="5523881"/>
            <a:ext cx="2614066" cy="8574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24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593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91791" y="1426244"/>
            <a:ext cx="8201876" cy="463801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We need a better way to evaluate tool accuracy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Many failures are due to the same underlying reason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Benchmarks need to be separated into smaller units 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2000" dirty="0">
                <a:solidFill>
                  <a:schemeClr val="bg1"/>
                </a:solidFill>
              </a:rPr>
              <a:t>Tools fail on a benchmark for multiple reasons, not necessary what the benchmark was designed for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200" dirty="0">
                <a:solidFill>
                  <a:schemeClr val="bg1"/>
                </a:solidFill>
              </a:rPr>
              <a:t>Reporting on experimental setup is extremely important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Configurations, sources and sinks, exact benchmarks, etc.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dirty="0">
                <a:solidFill>
                  <a:schemeClr val="bg1"/>
                </a:solidFill>
              </a:rPr>
              <a:t>Running tools on real-world applications is necessary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Existing benchmarks do not cover all “interesting” situations anymore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Lessons Learned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25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828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17495" y="1326958"/>
            <a:ext cx="8318497" cy="45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Li et al., Static Analysis of Android Apps: A Systematic Literature Review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1800" dirty="0">
                <a:solidFill>
                  <a:schemeClr val="bg1"/>
                </a:solidFill>
              </a:rPr>
              <a:t>Did not run the tools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1800" dirty="0">
                <a:solidFill>
                  <a:schemeClr val="bg1"/>
                </a:solidFill>
              </a:rPr>
              <a:t>Qualitative results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000" dirty="0">
                <a:solidFill>
                  <a:schemeClr val="bg1"/>
                </a:solidFill>
              </a:rPr>
              <a:t>Reaves et al., *droid: Assessment and Evaluation of Android Application Analysis Tools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1800" dirty="0">
                <a:solidFill>
                  <a:schemeClr val="bg1"/>
                </a:solidFill>
              </a:rPr>
              <a:t>Ran the tools with default configurations </a:t>
            </a:r>
          </a:p>
          <a:p>
            <a:pPr lvl="1" indent="-440256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ts val="1600"/>
            </a:pPr>
            <a:r>
              <a:rPr lang="en-GB" sz="1800" dirty="0">
                <a:solidFill>
                  <a:schemeClr val="bg1"/>
                </a:solidFill>
              </a:rPr>
              <a:t>Usability and accessibility of the tools, understandability of the results</a:t>
            </a:r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bg1"/>
              </a:buClr>
            </a:pPr>
            <a:r>
              <a:rPr lang="en-GB" sz="2000" dirty="0" err="1">
                <a:solidFill>
                  <a:schemeClr val="bg1"/>
                </a:solidFill>
              </a:rPr>
              <a:t>Pauck</a:t>
            </a:r>
            <a:r>
              <a:rPr lang="en-GB" sz="2000" dirty="0">
                <a:solidFill>
                  <a:schemeClr val="bg1"/>
                </a:solidFill>
              </a:rPr>
              <a:t> et al., Do Android Taint Analysis Tools Keep their Promises?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Related Work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26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06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subTitle" idx="4294967295"/>
          </p:nvPr>
        </p:nvSpPr>
        <p:spPr>
          <a:xfrm>
            <a:off x="0" y="4898977"/>
            <a:ext cx="9144000" cy="105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Lina </a:t>
            </a:r>
            <a:r>
              <a:rPr lang="en-GB" dirty="0" err="1">
                <a:solidFill>
                  <a:schemeClr val="bg1"/>
                </a:solidFill>
              </a:rPr>
              <a:t>Qiu</a:t>
            </a:r>
            <a:r>
              <a:rPr lang="en-GB" dirty="0">
                <a:solidFill>
                  <a:schemeClr val="bg1"/>
                </a:solidFill>
              </a:rPr>
              <a:t>, Yingying Wang, Julia Rubin</a:t>
            </a:r>
            <a:endParaRPr dirty="0">
              <a:solidFill>
                <a:schemeClr val="bg1"/>
              </a:solidFill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solidFill>
                  <a:schemeClr val="bg1"/>
                </a:solidFill>
              </a:rPr>
              <a:t>{</a:t>
            </a:r>
            <a:r>
              <a:rPr lang="en-GB" dirty="0" err="1">
                <a:solidFill>
                  <a:schemeClr val="bg1"/>
                </a:solidFill>
              </a:rPr>
              <a:t>lqiu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wyingying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mjulia</a:t>
            </a:r>
            <a:r>
              <a:rPr lang="en-GB" dirty="0">
                <a:solidFill>
                  <a:schemeClr val="bg1"/>
                </a:solidFill>
              </a:rPr>
              <a:t>}@</a:t>
            </a:r>
            <a:r>
              <a:rPr lang="en-GB" dirty="0" err="1">
                <a:solidFill>
                  <a:schemeClr val="bg1"/>
                </a:solidFill>
              </a:rPr>
              <a:t>ece.ubc.ca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Shape 55">
            <a:extLst>
              <a:ext uri="{FF2B5EF4-FFF2-40B4-BE49-F238E27FC236}">
                <a16:creationId xmlns="" xmlns:a16="http://schemas.microsoft.com/office/drawing/2014/main" id="{899A8811-824B-8440-AF9D-A38B42F37F99}"/>
              </a:ext>
            </a:extLst>
          </p:cNvPr>
          <p:cNvSpPr txBox="1">
            <a:spLocks/>
          </p:cNvSpPr>
          <p:nvPr/>
        </p:nvSpPr>
        <p:spPr>
          <a:xfrm>
            <a:off x="581892" y="197595"/>
            <a:ext cx="8084436" cy="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 dirty="0" err="1">
                <a:solidFill>
                  <a:srgbClr val="000000"/>
                </a:solidFill>
              </a:rPr>
              <a:t>Analyzing</a:t>
            </a:r>
            <a:r>
              <a:rPr lang="en-GB" sz="3200" b="1" dirty="0">
                <a:solidFill>
                  <a:srgbClr val="000000"/>
                </a:solidFill>
              </a:rPr>
              <a:t> the </a:t>
            </a:r>
            <a:r>
              <a:rPr lang="en-GB" sz="3200" b="1" dirty="0" err="1">
                <a:solidFill>
                  <a:srgbClr val="000000"/>
                </a:solidFill>
              </a:rPr>
              <a:t>Analyzers</a:t>
            </a:r>
            <a:r>
              <a:rPr lang="en-GB" sz="3200" b="1" dirty="0">
                <a:solidFill>
                  <a:srgbClr val="000000"/>
                </a:solidFill>
              </a:rPr>
              <a:t>: </a:t>
            </a:r>
            <a:r>
              <a:rPr lang="en-GB" sz="3200" b="1" dirty="0" err="1">
                <a:solidFill>
                  <a:srgbClr val="000000"/>
                </a:solidFill>
              </a:rPr>
              <a:t>FlowDroid</a:t>
            </a:r>
            <a:r>
              <a:rPr lang="en-GB" sz="3200" b="1" dirty="0">
                <a:solidFill>
                  <a:srgbClr val="000000"/>
                </a:solidFill>
              </a:rPr>
              <a:t>/</a:t>
            </a:r>
            <a:r>
              <a:rPr lang="en-GB" sz="3200" b="1" dirty="0" err="1">
                <a:solidFill>
                  <a:srgbClr val="000000"/>
                </a:solidFill>
              </a:rPr>
              <a:t>IccTA</a:t>
            </a:r>
            <a:r>
              <a:rPr lang="en-GB" sz="3200" b="1" dirty="0">
                <a:solidFill>
                  <a:srgbClr val="000000"/>
                </a:solidFill>
              </a:rPr>
              <a:t>, </a:t>
            </a:r>
            <a:r>
              <a:rPr lang="en-GB" sz="3200" b="1" dirty="0" err="1">
                <a:solidFill>
                  <a:srgbClr val="000000"/>
                </a:solidFill>
              </a:rPr>
              <a:t>AmanDroid</a:t>
            </a:r>
            <a:r>
              <a:rPr lang="en-GB" sz="3200" b="1" dirty="0">
                <a:solidFill>
                  <a:srgbClr val="000000"/>
                </a:solidFill>
              </a:rPr>
              <a:t>, </a:t>
            </a:r>
            <a:r>
              <a:rPr lang="en-GB" sz="3200" b="1" dirty="0" err="1">
                <a:solidFill>
                  <a:srgbClr val="000000"/>
                </a:solidFill>
              </a:rPr>
              <a:t>DroidSafe</a:t>
            </a:r>
            <a:endParaRPr lang="en-GB" sz="3200" b="1" dirty="0">
              <a:solidFill>
                <a:srgbClr val="000000"/>
              </a:solidFill>
            </a:endParaRPr>
          </a:p>
        </p:txBody>
      </p:sp>
      <p:sp>
        <p:nvSpPr>
          <p:cNvPr id="14" name="Shape 56">
            <a:extLst>
              <a:ext uri="{FF2B5EF4-FFF2-40B4-BE49-F238E27FC236}">
                <a16:creationId xmlns="" xmlns:a16="http://schemas.microsoft.com/office/drawing/2014/main" id="{46940696-477A-734E-9F83-D3D74C00D8C4}"/>
              </a:ext>
            </a:extLst>
          </p:cNvPr>
          <p:cNvSpPr txBox="1"/>
          <p:nvPr/>
        </p:nvSpPr>
        <p:spPr>
          <a:xfrm>
            <a:off x="4483712" y="6026002"/>
            <a:ext cx="4531702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200" dirty="0">
                <a:highlight>
                  <a:srgbClr val="FFFFFF"/>
                </a:highlight>
              </a:rPr>
              <a:t>The Reliable, Secure, and Sustainable Software Lab (</a:t>
            </a:r>
            <a:r>
              <a:rPr lang="en-GB" sz="1200" dirty="0" err="1">
                <a:highlight>
                  <a:srgbClr val="FFFFFF"/>
                </a:highlight>
              </a:rPr>
              <a:t>ReSeSS</a:t>
            </a:r>
            <a:r>
              <a:rPr lang="en-GB" sz="1200" dirty="0">
                <a:highlight>
                  <a:srgbClr val="FFFFFF"/>
                </a:highlight>
              </a:rPr>
              <a:t>)</a:t>
            </a:r>
            <a:endParaRPr sz="1200" dirty="0">
              <a:highlight>
                <a:srgbClr val="FFFFFF"/>
              </a:highlight>
            </a:endParaRPr>
          </a:p>
          <a:p>
            <a:r>
              <a:rPr lang="en-GB" sz="1200" dirty="0">
                <a:highlight>
                  <a:srgbClr val="FFFFFF"/>
                </a:highlight>
              </a:rPr>
              <a:t>Department of Electrical and Computer Engineering</a:t>
            </a:r>
            <a:endParaRPr sz="1200" dirty="0">
              <a:highlight>
                <a:srgbClr val="FFFFFF"/>
              </a:highlight>
            </a:endParaRPr>
          </a:p>
        </p:txBody>
      </p:sp>
      <p:pic>
        <p:nvPicPr>
          <p:cNvPr id="15" name="Shape 58">
            <a:extLst>
              <a:ext uri="{FF2B5EF4-FFF2-40B4-BE49-F238E27FC236}">
                <a16:creationId xmlns="" xmlns:a16="http://schemas.microsoft.com/office/drawing/2014/main" id="{C29765C1-1B9F-0148-ABE5-73BAA937E0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0" y="6077848"/>
            <a:ext cx="2976663" cy="458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rgbClr val="212121"/>
                </a:solidFill>
              </a:rPr>
              <a:pPr/>
              <a:t>27</a:t>
            </a:fld>
            <a:endParaRPr lang="en-GB" dirty="0">
              <a:solidFill>
                <a:srgbClr val="21212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81" y="1862660"/>
            <a:ext cx="3723988" cy="279532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862398"/>
            <a:ext cx="3759200" cy="281625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3571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91791" y="1591533"/>
            <a:ext cx="5408934" cy="232448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457189"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Android </a:t>
            </a:r>
            <a:r>
              <a:rPr lang="en-GB" sz="2200" dirty="0" err="1">
                <a:solidFill>
                  <a:srgbClr val="212121"/>
                </a:solidFill>
              </a:rPr>
              <a:t>modeling</a:t>
            </a:r>
            <a:endParaRPr lang="en-GB" sz="2200" dirty="0">
              <a:solidFill>
                <a:srgbClr val="212121"/>
              </a:solidFill>
            </a:endParaRPr>
          </a:p>
          <a:p>
            <a:pPr marL="609585" indent="-457189"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Application lifecycle</a:t>
            </a:r>
          </a:p>
          <a:p>
            <a:pPr marL="609585" indent="-457189"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Inter-component communication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rgbClr val="212121"/>
                </a:solidFill>
              </a:rPr>
              <a:t>Static Taint Analysis for Android Is Difficult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3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44" y="4061558"/>
            <a:ext cx="5305182" cy="2479991"/>
          </a:xfrm>
          <a:prstGeom prst="rect">
            <a:avLst/>
          </a:prstGeom>
          <a:ln w="12700" cmpd="sng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2913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2600" dirty="0">
                <a:solidFill>
                  <a:srgbClr val="212121"/>
                </a:solidFill>
              </a:rPr>
              <a:t>Most Known Static Taint Analysis Tools for Android</a:t>
            </a:r>
            <a:endParaRPr sz="2600"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pic>
        <p:nvPicPr>
          <p:cNvPr id="5" name="Shape 113">
            <a:extLst>
              <a:ext uri="{FF2B5EF4-FFF2-40B4-BE49-F238E27FC236}">
                <a16:creationId xmlns="" xmlns:a16="http://schemas.microsoft.com/office/drawing/2014/main" id="{3BE4DDC7-4923-2E48-B0C2-39CA0D0C5D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077" y="1829588"/>
            <a:ext cx="2547675" cy="200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14">
            <a:extLst>
              <a:ext uri="{FF2B5EF4-FFF2-40B4-BE49-F238E27FC236}">
                <a16:creationId xmlns="" xmlns:a16="http://schemas.microsoft.com/office/drawing/2014/main" id="{5B7814E8-0BE5-9845-977C-91F2B4705A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916" y="1841456"/>
            <a:ext cx="2000804" cy="20008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15">
            <a:extLst>
              <a:ext uri="{FF2B5EF4-FFF2-40B4-BE49-F238E27FC236}">
                <a16:creationId xmlns="" xmlns:a16="http://schemas.microsoft.com/office/drawing/2014/main" id="{7C45C7F0-70A2-8B4B-BB78-C7F703952A02}"/>
              </a:ext>
            </a:extLst>
          </p:cNvPr>
          <p:cNvSpPr txBox="1"/>
          <p:nvPr/>
        </p:nvSpPr>
        <p:spPr>
          <a:xfrm>
            <a:off x="3414733" y="4087413"/>
            <a:ext cx="1911033" cy="31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 err="1">
                <a:solidFill>
                  <a:srgbClr val="212121"/>
                </a:solidFill>
              </a:rPr>
              <a:t>AmanDroid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8" name="Shape 116">
            <a:extLst>
              <a:ext uri="{FF2B5EF4-FFF2-40B4-BE49-F238E27FC236}">
                <a16:creationId xmlns="" xmlns:a16="http://schemas.microsoft.com/office/drawing/2014/main" id="{11C391B3-0B55-9C4F-924C-D71736A6133C}"/>
              </a:ext>
            </a:extLst>
          </p:cNvPr>
          <p:cNvSpPr txBox="1"/>
          <p:nvPr/>
        </p:nvSpPr>
        <p:spPr>
          <a:xfrm>
            <a:off x="667593" y="4228614"/>
            <a:ext cx="2187154" cy="47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 err="1">
                <a:solidFill>
                  <a:srgbClr val="212121"/>
                </a:solidFill>
              </a:rPr>
              <a:t>FlowDroid+IccTA</a:t>
            </a:r>
            <a:endParaRPr sz="1800" dirty="0">
              <a:solidFill>
                <a:srgbClr val="212121"/>
              </a:solidFill>
            </a:endParaRPr>
          </a:p>
          <a:p>
            <a:pPr algn="ctr"/>
            <a:r>
              <a:rPr lang="en-GB" sz="1800" dirty="0">
                <a:solidFill>
                  <a:srgbClr val="212121"/>
                </a:solidFill>
              </a:rPr>
              <a:t>[</a:t>
            </a:r>
            <a:r>
              <a:rPr lang="en-GB" sz="1800" dirty="0" err="1">
                <a:solidFill>
                  <a:srgbClr val="212121"/>
                </a:solidFill>
              </a:rPr>
              <a:t>FlowDroid</a:t>
            </a:r>
            <a:r>
              <a:rPr lang="en-GB" sz="1800" dirty="0">
                <a:solidFill>
                  <a:srgbClr val="212121"/>
                </a:solidFill>
              </a:rPr>
              <a:t> v2.x]</a:t>
            </a:r>
            <a:endParaRPr sz="1800" dirty="0">
              <a:solidFill>
                <a:srgbClr val="212121"/>
              </a:solidFill>
            </a:endParaRPr>
          </a:p>
        </p:txBody>
      </p:sp>
      <p:pic>
        <p:nvPicPr>
          <p:cNvPr id="9" name="Shape 117">
            <a:extLst>
              <a:ext uri="{FF2B5EF4-FFF2-40B4-BE49-F238E27FC236}">
                <a16:creationId xmlns="" xmlns:a16="http://schemas.microsoft.com/office/drawing/2014/main" id="{DB0E3917-CFDF-0243-9A67-F747C267467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9997" y="1829571"/>
            <a:ext cx="2000804" cy="2000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8">
            <a:extLst>
              <a:ext uri="{FF2B5EF4-FFF2-40B4-BE49-F238E27FC236}">
                <a16:creationId xmlns="" xmlns:a16="http://schemas.microsoft.com/office/drawing/2014/main" id="{D07E58F4-BD08-FC44-8F4B-F6E37F18C57C}"/>
              </a:ext>
            </a:extLst>
          </p:cNvPr>
          <p:cNvSpPr txBox="1"/>
          <p:nvPr/>
        </p:nvSpPr>
        <p:spPr>
          <a:xfrm>
            <a:off x="6291679" y="4087413"/>
            <a:ext cx="1911033" cy="31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GB" sz="1800" dirty="0" err="1">
                <a:solidFill>
                  <a:srgbClr val="212121"/>
                </a:solidFill>
              </a:rPr>
              <a:t>DroidSafe</a:t>
            </a:r>
            <a:endParaRPr sz="1800" dirty="0">
              <a:solidFill>
                <a:srgbClr val="212121"/>
              </a:solidFill>
            </a:endParaRPr>
          </a:p>
        </p:txBody>
      </p:sp>
      <p:sp>
        <p:nvSpPr>
          <p:cNvPr id="12" name="Shape 119">
            <a:extLst>
              <a:ext uri="{FF2B5EF4-FFF2-40B4-BE49-F238E27FC236}">
                <a16:creationId xmlns="" xmlns:a16="http://schemas.microsoft.com/office/drawing/2014/main" id="{ED331FB3-B8DB-D640-A1E1-6FACD17BCACE}"/>
              </a:ext>
            </a:extLst>
          </p:cNvPr>
          <p:cNvSpPr txBox="1"/>
          <p:nvPr/>
        </p:nvSpPr>
        <p:spPr>
          <a:xfrm>
            <a:off x="391790" y="5437525"/>
            <a:ext cx="8106628" cy="1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39200" indent="-230400">
              <a:lnSpc>
                <a:spcPct val="115000"/>
              </a:lnSpc>
              <a:buClr>
                <a:schemeClr val="bg1"/>
              </a:buClr>
              <a:buSzPct val="79000"/>
              <a:buAutoNum type="arabicPeriod"/>
            </a:pPr>
            <a:r>
              <a:rPr lang="en-GB" sz="1600" dirty="0" err="1">
                <a:solidFill>
                  <a:srgbClr val="212121"/>
                </a:solidFill>
                <a:latin typeface="Calibri"/>
                <a:cs typeface="Calibri"/>
              </a:rPr>
              <a:t>FlowDroid+IccTA</a:t>
            </a:r>
            <a:r>
              <a:rPr lang="en-GB" sz="1600" dirty="0">
                <a:solidFill>
                  <a:srgbClr val="212121"/>
                </a:solidFill>
                <a:latin typeface="Calibri"/>
                <a:cs typeface="Calibri"/>
              </a:rPr>
              <a:t>:</a:t>
            </a:r>
            <a:r>
              <a:rPr lang="en-GB" sz="16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n-GB" sz="1600" dirty="0">
                <a:solidFill>
                  <a:srgbClr val="0432FF"/>
                </a:solidFill>
                <a:uFill>
                  <a:noFill/>
                </a:uFill>
                <a:latin typeface="Calibri"/>
                <a:cs typeface="Calibri"/>
              </a:rPr>
              <a:t>https://github.com/secure-software-engineering/soot-infoflow-android/tree/FlowDroid_2.0</a:t>
            </a:r>
            <a:endParaRPr sz="1600" dirty="0">
              <a:solidFill>
                <a:srgbClr val="0432FF"/>
              </a:solidFill>
              <a:latin typeface="Calibri"/>
              <a:cs typeface="Calibri"/>
            </a:endParaRPr>
          </a:p>
          <a:p>
            <a:pPr marL="439200" indent="-230400">
              <a:lnSpc>
                <a:spcPct val="115000"/>
              </a:lnSpc>
              <a:buClr>
                <a:schemeClr val="bg1"/>
              </a:buClr>
              <a:buSzPct val="79000"/>
              <a:buAutoNum type="arabicPeriod"/>
            </a:pPr>
            <a:r>
              <a:rPr lang="en-GB" sz="1600" dirty="0" err="1">
                <a:solidFill>
                  <a:srgbClr val="212121"/>
                </a:solidFill>
                <a:latin typeface="Calibri"/>
                <a:cs typeface="Calibri"/>
              </a:rPr>
              <a:t>AmanDroid</a:t>
            </a:r>
            <a:r>
              <a:rPr lang="en-GB" sz="1600" dirty="0">
                <a:solidFill>
                  <a:srgbClr val="212121"/>
                </a:solidFill>
                <a:latin typeface="Calibri"/>
                <a:cs typeface="Calibri"/>
              </a:rPr>
              <a:t>:</a:t>
            </a:r>
            <a:r>
              <a:rPr lang="en-GB" sz="16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n-GB" sz="1600" dirty="0">
                <a:solidFill>
                  <a:srgbClr val="0432FF"/>
                </a:solidFill>
                <a:uFill>
                  <a:noFill/>
                </a:uFill>
                <a:latin typeface="Calibri"/>
                <a:cs typeface="Calibri"/>
              </a:rPr>
              <a:t>https://bintray.com/arguslab/maven/argus-saf/3.1.1</a:t>
            </a:r>
            <a:endParaRPr sz="1600" dirty="0">
              <a:solidFill>
                <a:srgbClr val="0432FF"/>
              </a:solidFill>
              <a:latin typeface="Calibri"/>
              <a:cs typeface="Calibri"/>
            </a:endParaRPr>
          </a:p>
          <a:p>
            <a:pPr marL="439200" indent="-230400">
              <a:lnSpc>
                <a:spcPct val="115000"/>
              </a:lnSpc>
              <a:buClr>
                <a:schemeClr val="bg1"/>
              </a:buClr>
              <a:buSzPct val="79000"/>
              <a:buAutoNum type="arabicPeriod"/>
            </a:pPr>
            <a:r>
              <a:rPr lang="en-GB" sz="1600" dirty="0" err="1">
                <a:solidFill>
                  <a:srgbClr val="212121"/>
                </a:solidFill>
                <a:latin typeface="Calibri"/>
                <a:cs typeface="Calibri"/>
              </a:rPr>
              <a:t>DroidSafe</a:t>
            </a:r>
            <a:r>
              <a:rPr lang="en-GB" sz="1600" dirty="0">
                <a:solidFill>
                  <a:srgbClr val="212121"/>
                </a:solidFill>
                <a:latin typeface="Calibri"/>
                <a:cs typeface="Calibri"/>
              </a:rPr>
              <a:t>:</a:t>
            </a:r>
            <a:r>
              <a:rPr lang="en-GB" sz="1600" dirty="0">
                <a:solidFill>
                  <a:srgbClr val="0432FF"/>
                </a:solidFill>
                <a:latin typeface="Calibri"/>
                <a:cs typeface="Calibri"/>
              </a:rPr>
              <a:t> </a:t>
            </a:r>
            <a:r>
              <a:rPr lang="en-GB" sz="1600" dirty="0">
                <a:solidFill>
                  <a:srgbClr val="0432FF"/>
                </a:solidFill>
                <a:uFill>
                  <a:noFill/>
                </a:uFill>
                <a:latin typeface="Calibri"/>
                <a:cs typeface="Calibri"/>
              </a:rPr>
              <a:t>https://github.com/MIT-PAC/droidsafe-src</a:t>
            </a:r>
            <a:endParaRPr sz="1600" dirty="0">
              <a:solidFill>
                <a:srgbClr val="0432FF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4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8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7DEE86-F1BB-954D-A3FB-64D4A2B94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Existing Results, Who is Right?</a:t>
            </a:r>
          </a:p>
        </p:txBody>
      </p:sp>
      <p:sp>
        <p:nvSpPr>
          <p:cNvPr id="49" name="Shape 223">
            <a:extLst>
              <a:ext uri="{FF2B5EF4-FFF2-40B4-BE49-F238E27FC236}">
                <a16:creationId xmlns="" xmlns:a16="http://schemas.microsoft.com/office/drawing/2014/main" id="{EB99AA83-B0F1-6C40-A8EE-1EFAFA38E30A}"/>
              </a:ext>
            </a:extLst>
          </p:cNvPr>
          <p:cNvSpPr txBox="1"/>
          <p:nvPr/>
        </p:nvSpPr>
        <p:spPr>
          <a:xfrm>
            <a:off x="451198" y="6060630"/>
            <a:ext cx="6237469" cy="363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Results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lang="zh-CN" altLang="en-US" sz="16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CA" altLang="zh-CN" sz="1600" dirty="0">
                <a:solidFill>
                  <a:schemeClr val="bg1"/>
                </a:solidFill>
                <a:latin typeface="Calibri"/>
                <a:cs typeface="Calibri"/>
              </a:rPr>
              <a:t>taken from existing work and reported in terms of F-measure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E7E8C86-F485-A54B-8B42-C71B7A3E473C}"/>
              </a:ext>
            </a:extLst>
          </p:cNvPr>
          <p:cNvSpPr txBox="1"/>
          <p:nvPr/>
        </p:nvSpPr>
        <p:spPr>
          <a:xfrm>
            <a:off x="5073269" y="4730723"/>
            <a:ext cx="70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90%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13401530">
            <a:off x="1174043" y="2556342"/>
            <a:ext cx="3749521" cy="2642684"/>
          </a:xfrm>
          <a:prstGeom prst="circularArrow">
            <a:avLst>
              <a:gd name="adj1" fmla="val 5853"/>
              <a:gd name="adj2" fmla="val 767871"/>
              <a:gd name="adj3" fmla="val 20551249"/>
              <a:gd name="adj4" fmla="val 11977723"/>
              <a:gd name="adj5" fmla="val 8824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267F52D-F131-C246-9826-42CE1A20FFDE}"/>
              </a:ext>
            </a:extLst>
          </p:cNvPr>
          <p:cNvSpPr txBox="1"/>
          <p:nvPr/>
        </p:nvSpPr>
        <p:spPr>
          <a:xfrm>
            <a:off x="1641429" y="3286022"/>
            <a:ext cx="7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76%</a:t>
            </a:r>
            <a:endParaRPr lang="en-CA" altLang="zh-CN" sz="1800" dirty="0">
              <a:solidFill>
                <a:srgbClr val="FF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3368276-B1C4-6245-80A0-03A0FFB110B1}"/>
              </a:ext>
            </a:extLst>
          </p:cNvPr>
          <p:cNvSpPr txBox="1"/>
          <p:nvPr/>
        </p:nvSpPr>
        <p:spPr>
          <a:xfrm>
            <a:off x="3364456" y="4815358"/>
            <a:ext cx="75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91%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19B5E86-CE33-0945-9568-DB8C94216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5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21" name="Shape 114">
            <a:extLst>
              <a:ext uri="{FF2B5EF4-FFF2-40B4-BE49-F238E27FC236}">
                <a16:creationId xmlns="" xmlns:a16="http://schemas.microsoft.com/office/drawing/2014/main" id="{1D3CFE74-0870-EA44-8687-D4F2ABE3DF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185" y="1646797"/>
            <a:ext cx="1224615" cy="122461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72577C0-F805-7846-9734-E733AF96471E}"/>
              </a:ext>
            </a:extLst>
          </p:cNvPr>
          <p:cNvSpPr txBox="1"/>
          <p:nvPr/>
        </p:nvSpPr>
        <p:spPr>
          <a:xfrm>
            <a:off x="5804205" y="2359894"/>
            <a:ext cx="69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96%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133650" y="2007779"/>
            <a:ext cx="11721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Calibri"/>
                <a:cs typeface="Calibri"/>
              </a:rPr>
              <a:t>FlowDroid</a:t>
            </a:r>
            <a:r>
              <a:rPr lang="en-US" sz="1600" b="1" dirty="0">
                <a:latin typeface="Calibri"/>
                <a:cs typeface="Calibri"/>
              </a:rPr>
              <a:t>+</a:t>
            </a:r>
          </a:p>
          <a:p>
            <a:pPr algn="ctr"/>
            <a:r>
              <a:rPr lang="en-US" sz="1600" b="1" dirty="0" err="1">
                <a:latin typeface="Calibri"/>
                <a:cs typeface="Calibri"/>
              </a:rPr>
              <a:t>IccTA</a:t>
            </a:r>
            <a:endParaRPr lang="en-US" sz="1600" b="1" dirty="0"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 rot="5400000">
            <a:off x="7739256" y="2065220"/>
            <a:ext cx="11732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Calibri"/>
                <a:cs typeface="Calibri"/>
              </a:rPr>
              <a:t>AmanDroid</a:t>
            </a:r>
            <a:endParaRPr lang="en-US" sz="1600" b="1" dirty="0">
              <a:latin typeface="Calibri"/>
              <a:cs typeface="Calibri"/>
            </a:endParaRPr>
          </a:p>
        </p:txBody>
      </p:sp>
      <p:sp>
        <p:nvSpPr>
          <p:cNvPr id="25" name="Circular Arrow 24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6677704">
            <a:off x="3499053" y="1844747"/>
            <a:ext cx="4138590" cy="3410092"/>
          </a:xfrm>
          <a:prstGeom prst="circularArrow">
            <a:avLst>
              <a:gd name="adj1" fmla="val 5853"/>
              <a:gd name="adj2" fmla="val 538954"/>
              <a:gd name="adj3" fmla="val 20551249"/>
              <a:gd name="adj4" fmla="val 13533830"/>
              <a:gd name="adj5" fmla="val 8824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ircular Arrow 34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10483174">
            <a:off x="1661274" y="116268"/>
            <a:ext cx="6292171" cy="3273482"/>
          </a:xfrm>
          <a:prstGeom prst="circularArrow">
            <a:avLst>
              <a:gd name="adj1" fmla="val 5853"/>
              <a:gd name="adj2" fmla="val 470786"/>
              <a:gd name="adj3" fmla="val 20551249"/>
              <a:gd name="adj4" fmla="val 12599518"/>
              <a:gd name="adj5" fmla="val 8824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ircular Arrow 37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21416925">
            <a:off x="1030507" y="1570418"/>
            <a:ext cx="6292171" cy="3273482"/>
          </a:xfrm>
          <a:prstGeom prst="circularArrow">
            <a:avLst>
              <a:gd name="adj1" fmla="val 5853"/>
              <a:gd name="adj2" fmla="val 470786"/>
              <a:gd name="adj3" fmla="val 20551249"/>
              <a:gd name="adj4" fmla="val 12599518"/>
              <a:gd name="adj5" fmla="val 8824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373B47D-C6BB-0148-9328-58699E36B61D}"/>
              </a:ext>
            </a:extLst>
          </p:cNvPr>
          <p:cNvSpPr txBox="1"/>
          <p:nvPr/>
        </p:nvSpPr>
        <p:spPr>
          <a:xfrm>
            <a:off x="2045703" y="1742144"/>
            <a:ext cx="7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97%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8627921-EC25-D743-B4A3-AB42CFC61162}"/>
              </a:ext>
            </a:extLst>
          </p:cNvPr>
          <p:cNvSpPr txBox="1"/>
          <p:nvPr/>
        </p:nvSpPr>
        <p:spPr>
          <a:xfrm>
            <a:off x="2534474" y="2304435"/>
            <a:ext cx="69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85%</a:t>
            </a:r>
            <a:endParaRPr lang="en-CA" altLang="zh-CN" sz="18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D50BE2-B156-734B-A09B-88B30B3A0C4D}"/>
              </a:ext>
            </a:extLst>
          </p:cNvPr>
          <p:cNvSpPr txBox="1"/>
          <p:nvPr/>
        </p:nvSpPr>
        <p:spPr>
          <a:xfrm>
            <a:off x="6245375" y="1771095"/>
            <a:ext cx="69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63%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72577C0-F805-7846-9734-E733AF96471E}"/>
              </a:ext>
            </a:extLst>
          </p:cNvPr>
          <p:cNvSpPr txBox="1"/>
          <p:nvPr/>
        </p:nvSpPr>
        <p:spPr>
          <a:xfrm>
            <a:off x="7065344" y="2946466"/>
            <a:ext cx="69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96%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72577C0-F805-7846-9734-E733AF96471E}"/>
              </a:ext>
            </a:extLst>
          </p:cNvPr>
          <p:cNvSpPr txBox="1"/>
          <p:nvPr/>
        </p:nvSpPr>
        <p:spPr>
          <a:xfrm>
            <a:off x="6152121" y="3120496"/>
            <a:ext cx="69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98%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267F52D-F131-C246-9826-42CE1A20FFDE}"/>
              </a:ext>
            </a:extLst>
          </p:cNvPr>
          <p:cNvSpPr txBox="1"/>
          <p:nvPr/>
        </p:nvSpPr>
        <p:spPr>
          <a:xfrm>
            <a:off x="1866409" y="2981715"/>
            <a:ext cx="7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93%</a:t>
            </a:r>
            <a:endParaRPr lang="en-CA" altLang="zh-CN" sz="1800" dirty="0">
              <a:solidFill>
                <a:srgbClr val="FF0000"/>
              </a:solidFill>
            </a:endParaRPr>
          </a:p>
        </p:txBody>
      </p:sp>
      <p:sp>
        <p:nvSpPr>
          <p:cNvPr id="40" name="Circular Arrow 39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10800000">
            <a:off x="1476748" y="427613"/>
            <a:ext cx="5883808" cy="3399611"/>
          </a:xfrm>
          <a:prstGeom prst="circularArrow">
            <a:avLst>
              <a:gd name="adj1" fmla="val 5853"/>
              <a:gd name="adj2" fmla="val 470786"/>
              <a:gd name="adj3" fmla="val 20551249"/>
              <a:gd name="adj4" fmla="val 11705271"/>
              <a:gd name="adj5" fmla="val 8824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Circular Arrow 27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6677704">
            <a:off x="3280106" y="1168041"/>
            <a:ext cx="4975552" cy="4761960"/>
          </a:xfrm>
          <a:prstGeom prst="circularArrow">
            <a:avLst>
              <a:gd name="adj1" fmla="val 5853"/>
              <a:gd name="adj2" fmla="val 796021"/>
              <a:gd name="adj3" fmla="val 20551249"/>
              <a:gd name="adj4" fmla="val 13633068"/>
              <a:gd name="adj5" fmla="val 6279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Shape 117">
            <a:extLst>
              <a:ext uri="{FF2B5EF4-FFF2-40B4-BE49-F238E27FC236}">
                <a16:creationId xmlns="" xmlns:a16="http://schemas.microsoft.com/office/drawing/2014/main" id="{621938D6-DC8F-194C-8F78-8043EC7E14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527" y="1650806"/>
            <a:ext cx="1246617" cy="124661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72577C0-F805-7846-9734-E733AF96471E}"/>
              </a:ext>
            </a:extLst>
          </p:cNvPr>
          <p:cNvSpPr txBox="1"/>
          <p:nvPr/>
        </p:nvSpPr>
        <p:spPr>
          <a:xfrm>
            <a:off x="7914634" y="2894758"/>
            <a:ext cx="69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98%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2E7E8C86-F485-A54B-8B42-C71B7A3E473C}"/>
              </a:ext>
            </a:extLst>
          </p:cNvPr>
          <p:cNvSpPr txBox="1"/>
          <p:nvPr/>
        </p:nvSpPr>
        <p:spPr>
          <a:xfrm>
            <a:off x="5465454" y="5824457"/>
            <a:ext cx="70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>
                <a:solidFill>
                  <a:srgbClr val="FF0000"/>
                </a:solidFill>
              </a:rPr>
              <a:t>5</a:t>
            </a:r>
            <a:r>
              <a:rPr lang="en-US" altLang="zh-CN" sz="1800" dirty="0">
                <a:solidFill>
                  <a:srgbClr val="FF0000"/>
                </a:solidFill>
              </a:rPr>
              <a:t>%</a:t>
            </a:r>
          </a:p>
        </p:txBody>
      </p:sp>
      <p:sp>
        <p:nvSpPr>
          <p:cNvPr id="41" name="Circular Arrow 40">
            <a:extLst>
              <a:ext uri="{FF2B5EF4-FFF2-40B4-BE49-F238E27FC236}">
                <a16:creationId xmlns="" xmlns:a16="http://schemas.microsoft.com/office/drawing/2014/main" id="{FE7D4F65-D587-9445-99E5-1CB102F920B9}"/>
              </a:ext>
            </a:extLst>
          </p:cNvPr>
          <p:cNvSpPr/>
          <p:nvPr/>
        </p:nvSpPr>
        <p:spPr>
          <a:xfrm rot="13401530">
            <a:off x="796123" y="1900020"/>
            <a:ext cx="3746718" cy="4243894"/>
          </a:xfrm>
          <a:prstGeom prst="circularArrow">
            <a:avLst>
              <a:gd name="adj1" fmla="val 5853"/>
              <a:gd name="adj2" fmla="val 1010776"/>
              <a:gd name="adj3" fmla="val 20551249"/>
              <a:gd name="adj4" fmla="val 11217446"/>
              <a:gd name="adj5" fmla="val 5803"/>
            </a:avLst>
          </a:prstGeom>
          <a:gradFill flip="none" rotWithShape="1">
            <a:gsLst>
              <a:gs pos="5000">
                <a:srgbClr val="00AB4E"/>
              </a:gs>
              <a:gs pos="3000">
                <a:srgbClr val="00A54B"/>
              </a:gs>
              <a:gs pos="4000">
                <a:srgbClr val="009A46"/>
              </a:gs>
              <a:gs pos="2000">
                <a:srgbClr val="00843C"/>
              </a:gs>
              <a:gs pos="0">
                <a:srgbClr val="00B050">
                  <a:lumMod val="0"/>
                </a:srgbClr>
              </a:gs>
              <a:gs pos="1000">
                <a:srgbClr val="00B050"/>
              </a:gs>
              <a:gs pos="50000">
                <a:srgbClr val="00B050"/>
              </a:gs>
              <a:gs pos="51000">
                <a:srgbClr val="FC401F"/>
              </a:gs>
            </a:gsLst>
            <a:lin ang="2640000" scaled="0"/>
            <a:tileRect/>
          </a:gradFill>
          <a:ln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Shape 113">
            <a:extLst>
              <a:ext uri="{FF2B5EF4-FFF2-40B4-BE49-F238E27FC236}">
                <a16:creationId xmlns="" xmlns:a16="http://schemas.microsoft.com/office/drawing/2014/main" id="{8234175C-03CF-0344-A175-0491C71D84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830" y="4773083"/>
            <a:ext cx="1629832" cy="1195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E267F52D-F131-C246-9826-42CE1A20FFDE}"/>
              </a:ext>
            </a:extLst>
          </p:cNvPr>
          <p:cNvSpPr txBox="1"/>
          <p:nvPr/>
        </p:nvSpPr>
        <p:spPr>
          <a:xfrm>
            <a:off x="577144" y="2799020"/>
            <a:ext cx="792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</a:rPr>
              <a:t>48%</a:t>
            </a:r>
            <a:endParaRPr lang="en-CA" altLang="zh-CN" sz="18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3368276-B1C4-6245-80A0-03A0FFB110B1}"/>
              </a:ext>
            </a:extLst>
          </p:cNvPr>
          <p:cNvSpPr txBox="1"/>
          <p:nvPr/>
        </p:nvSpPr>
        <p:spPr>
          <a:xfrm>
            <a:off x="3206025" y="5589396"/>
            <a:ext cx="86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B050"/>
                </a:solidFill>
              </a:rPr>
              <a:t>100% </a:t>
            </a:r>
          </a:p>
        </p:txBody>
      </p:sp>
    </p:spTree>
    <p:extLst>
      <p:ext uri="{BB962C8B-B14F-4D97-AF65-F5344CB8AC3E}">
        <p14:creationId xmlns:p14="http://schemas.microsoft.com/office/powerpoint/2010/main" val="275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3" grpId="0"/>
      <p:bldP spid="34" grpId="0"/>
      <p:bldP spid="24" grpId="0"/>
      <p:bldP spid="25" grpId="0" animBg="1"/>
      <p:bldP spid="35" grpId="0" animBg="1"/>
      <p:bldP spid="38" grpId="0" animBg="1"/>
      <p:bldP spid="43" grpId="0"/>
      <p:bldP spid="31" grpId="0"/>
      <p:bldP spid="19" grpId="0"/>
      <p:bldP spid="29" grpId="0"/>
      <p:bldP spid="36" grpId="0"/>
      <p:bldP spid="39" grpId="0"/>
      <p:bldP spid="40" grpId="0" animBg="1"/>
      <p:bldP spid="28" grpId="0" animBg="1"/>
      <p:bldP spid="32" grpId="0"/>
      <p:bldP spid="37" grpId="0"/>
      <p:bldP spid="41" grpId="0" animBg="1"/>
      <p:bldP spid="42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134863" y="2888694"/>
            <a:ext cx="502317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How Is That Possible?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40" y="133195"/>
            <a:ext cx="2022798" cy="269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E28F960-2609-834B-BE63-E16497E3B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6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3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4294967295"/>
          </p:nvPr>
        </p:nvSpPr>
        <p:spPr>
          <a:xfrm>
            <a:off x="391791" y="1591533"/>
            <a:ext cx="6166172" cy="45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under different </a:t>
            </a:r>
            <a:r>
              <a:rPr lang="en-GB" sz="2200" dirty="0">
                <a:solidFill>
                  <a:srgbClr val="FF0000"/>
                </a:solidFill>
              </a:rPr>
              <a:t>configuration parameters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against a selected </a:t>
            </a:r>
            <a:r>
              <a:rPr lang="en-GB" sz="2200" dirty="0">
                <a:solidFill>
                  <a:srgbClr val="FF0000"/>
                </a:solidFill>
              </a:rPr>
              <a:t>set of benchmarks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with different sets of</a:t>
            </a:r>
            <a:r>
              <a:rPr lang="en-GB" sz="2200" dirty="0">
                <a:solidFill>
                  <a:srgbClr val="FF0000"/>
                </a:solidFill>
              </a:rPr>
              <a:t> sources and sinks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title" idx="4294967295"/>
          </p:nvPr>
        </p:nvSpPr>
        <p:spPr>
          <a:xfrm>
            <a:off x="391790" y="593367"/>
            <a:ext cx="858076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Tools Are Often Evaluated ...</a:t>
            </a:r>
            <a:endParaRPr dirty="0">
              <a:solidFill>
                <a:srgbClr val="21212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7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25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263326" y="2888694"/>
            <a:ext cx="6667922" cy="72604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Compare Tools under Common Setup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7" name="Shape 161">
            <a:extLst>
              <a:ext uri="{FF2B5EF4-FFF2-40B4-BE49-F238E27FC236}">
                <a16:creationId xmlns="" xmlns:a16="http://schemas.microsoft.com/office/drawing/2014/main" id="{3005755B-CEFF-E74A-A039-924A73B6DD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1" y="210298"/>
            <a:ext cx="2819253" cy="238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03CD9EB-580F-284E-A49F-2ADB69F5E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8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4">
            <a:extLst>
              <a:ext uri="{FF2B5EF4-FFF2-40B4-BE49-F238E27FC236}">
                <a16:creationId xmlns="" xmlns:a16="http://schemas.microsoft.com/office/drawing/2014/main" id="{764ED6AF-64F1-524B-97D0-B812ECC15127}"/>
              </a:ext>
            </a:extLst>
          </p:cNvPr>
          <p:cNvSpPr txBox="1">
            <a:spLocks/>
          </p:cNvSpPr>
          <p:nvPr/>
        </p:nvSpPr>
        <p:spPr>
          <a:xfrm>
            <a:off x="391790" y="593367"/>
            <a:ext cx="8580763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Not a Trivial Task Because…</a:t>
            </a:r>
            <a:endParaRPr lang="en-GB" dirty="0">
              <a:solidFill>
                <a:srgbClr val="212121"/>
              </a:solidFill>
            </a:endParaRPr>
          </a:p>
        </p:txBody>
      </p:sp>
      <p:sp>
        <p:nvSpPr>
          <p:cNvPr id="7" name="Shape 102">
            <a:extLst>
              <a:ext uri="{FF2B5EF4-FFF2-40B4-BE49-F238E27FC236}">
                <a16:creationId xmlns="" xmlns:a16="http://schemas.microsoft.com/office/drawing/2014/main" id="{7BD17592-580F-4B45-95E2-7FA23A7BFD3A}"/>
              </a:ext>
            </a:extLst>
          </p:cNvPr>
          <p:cNvSpPr txBox="1">
            <a:spLocks/>
          </p:cNvSpPr>
          <p:nvPr/>
        </p:nvSpPr>
        <p:spPr>
          <a:xfrm>
            <a:off x="132282" y="1591533"/>
            <a:ext cx="8677706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Not all design decisions are documented</a:t>
            </a:r>
          </a:p>
          <a:p>
            <a:pPr marL="568325" lvl="1" indent="-1714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en-CA" sz="1800" dirty="0">
                <a:solidFill>
                  <a:schemeClr val="bg1"/>
                </a:solidFill>
              </a:rPr>
              <a:t>Ran experiments to extract undocumented design </a:t>
            </a:r>
            <a:r>
              <a:rPr lang="en-US" altLang="zh-CN" sz="1800" dirty="0">
                <a:solidFill>
                  <a:schemeClr val="bg1"/>
                </a:solidFill>
              </a:rPr>
              <a:t>decisions</a:t>
            </a:r>
            <a:r>
              <a:rPr lang="en-CA" sz="1800" dirty="0">
                <a:solidFill>
                  <a:schemeClr val="bg1"/>
                </a:solidFill>
              </a:rPr>
              <a:t>, </a:t>
            </a:r>
            <a:br>
              <a:rPr lang="en-CA" sz="1800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</a:rPr>
              <a:t>e.g., field sensitivity for </a:t>
            </a:r>
            <a:r>
              <a:rPr lang="en-CA" sz="1800" dirty="0" err="1">
                <a:solidFill>
                  <a:schemeClr val="bg1"/>
                </a:solidFill>
              </a:rPr>
              <a:t>DroidSafe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endParaRPr lang="en-CA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GB" sz="2200" dirty="0">
                <a:solidFill>
                  <a:srgbClr val="212121"/>
                </a:solidFill>
              </a:rPr>
              <a:t>Some configuration options are not </a:t>
            </a:r>
            <a:r>
              <a:rPr lang="en-GB" sz="2200" dirty="0" err="1">
                <a:solidFill>
                  <a:srgbClr val="212121"/>
                </a:solidFill>
              </a:rPr>
              <a:t>tunable</a:t>
            </a:r>
            <a:endParaRPr lang="en-GB" sz="2200" dirty="0">
              <a:solidFill>
                <a:srgbClr val="212121"/>
              </a:solidFill>
            </a:endParaRPr>
          </a:p>
          <a:p>
            <a:pPr marL="635000" lvl="1" indent="-238125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en-GB" sz="1800" dirty="0">
                <a:solidFill>
                  <a:srgbClr val="212121"/>
                </a:solidFill>
              </a:rPr>
              <a:t>Non-</a:t>
            </a:r>
            <a:r>
              <a:rPr lang="en-GB" sz="1800" dirty="0" err="1">
                <a:solidFill>
                  <a:srgbClr val="212121"/>
                </a:solidFill>
              </a:rPr>
              <a:t>tunable</a:t>
            </a:r>
            <a:r>
              <a:rPr lang="en-GB" sz="1800" dirty="0">
                <a:solidFill>
                  <a:srgbClr val="212121"/>
                </a:solidFill>
              </a:rPr>
              <a:t> and not supported by a tool, e.g., implicit flow for </a:t>
            </a:r>
            <a:r>
              <a:rPr lang="en-GB" sz="1800" dirty="0" err="1">
                <a:solidFill>
                  <a:srgbClr val="212121"/>
                </a:solidFill>
              </a:rPr>
              <a:t>AmanDroid</a:t>
            </a:r>
            <a:r>
              <a:rPr lang="en-GB" sz="1800" dirty="0">
                <a:solidFill>
                  <a:srgbClr val="212121"/>
                </a:solidFill>
              </a:rPr>
              <a:t> </a:t>
            </a:r>
            <a:br>
              <a:rPr lang="en-GB" sz="1800" dirty="0">
                <a:solidFill>
                  <a:srgbClr val="212121"/>
                </a:solidFill>
              </a:rPr>
            </a:br>
            <a:r>
              <a:rPr lang="en-GB" sz="1800" dirty="0">
                <a:solidFill>
                  <a:srgbClr val="212121"/>
                </a:solidFill>
                <a:sym typeface="Wingdings"/>
              </a:rPr>
              <a:t> disable in all tools</a:t>
            </a:r>
            <a:endParaRPr lang="en-GB" sz="1800" dirty="0">
              <a:solidFill>
                <a:srgbClr val="212121"/>
              </a:solidFill>
            </a:endParaRPr>
          </a:p>
          <a:p>
            <a:pPr marL="635000" lvl="1" indent="-238125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en-GB" sz="1800" dirty="0">
                <a:solidFill>
                  <a:srgbClr val="212121"/>
                </a:solidFill>
              </a:rPr>
              <a:t>Non-</a:t>
            </a:r>
            <a:r>
              <a:rPr lang="en-GB" sz="1800" dirty="0" err="1">
                <a:solidFill>
                  <a:srgbClr val="212121"/>
                </a:solidFill>
              </a:rPr>
              <a:t>tunable</a:t>
            </a:r>
            <a:r>
              <a:rPr lang="en-GB" sz="1800" dirty="0">
                <a:solidFill>
                  <a:srgbClr val="212121"/>
                </a:solidFill>
              </a:rPr>
              <a:t> and supported by a tool, e.g., ICC for </a:t>
            </a:r>
            <a:r>
              <a:rPr lang="en-GB" sz="1800" dirty="0" err="1">
                <a:solidFill>
                  <a:srgbClr val="212121"/>
                </a:solidFill>
              </a:rPr>
              <a:t>AmanDroid</a:t>
            </a:r>
            <a:r>
              <a:rPr lang="en-GB" sz="1800" dirty="0">
                <a:solidFill>
                  <a:srgbClr val="212121"/>
                </a:solidFill>
              </a:rPr>
              <a:t> and </a:t>
            </a:r>
            <a:r>
              <a:rPr lang="en-GB" sz="1800" dirty="0" err="1">
                <a:solidFill>
                  <a:srgbClr val="212121"/>
                </a:solidFill>
              </a:rPr>
              <a:t>DroidSafe</a:t>
            </a:r>
            <a:r>
              <a:rPr lang="en-GB" sz="1800" dirty="0">
                <a:solidFill>
                  <a:srgbClr val="212121"/>
                </a:solidFill>
              </a:rPr>
              <a:t> </a:t>
            </a:r>
            <a:r>
              <a:rPr lang="en-GB" sz="1800" dirty="0">
                <a:solidFill>
                  <a:srgbClr val="212121"/>
                </a:solidFill>
                <a:sym typeface="Wingdings"/>
              </a:rPr>
              <a:t> enable in all tools</a:t>
            </a:r>
            <a:endParaRPr lang="en-GB" sz="1800" dirty="0">
              <a:solidFill>
                <a:srgbClr val="21212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endParaRPr lang="en-GB" sz="1800" dirty="0">
              <a:solidFill>
                <a:srgbClr val="21212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2AB37E1-FA68-AA43-9E67-AC6B8BAF0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53" y="210298"/>
            <a:ext cx="561832" cy="7661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chemeClr val="bg1"/>
                </a:solidFill>
              </a:rPr>
              <a:pPr/>
              <a:t>9</a:t>
            </a:fld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16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1410</Words>
  <Application>Microsoft Macintosh PowerPoint</Application>
  <PresentationFormat>On-screen Show (4:3)</PresentationFormat>
  <Paragraphs>331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Simple Dark</vt:lpstr>
      <vt:lpstr>Analyzing the Analyzers: FlowDroid/IccTA, AmanDroid, DroidSafe</vt:lpstr>
      <vt:lpstr>Static Taint Analysis for Android Applications</vt:lpstr>
      <vt:lpstr>Static Taint Analysis for Android Is Difficult</vt:lpstr>
      <vt:lpstr>Most Known Static Taint Analysis Tools for Android</vt:lpstr>
      <vt:lpstr>Existing Results, Who is Right?</vt:lpstr>
      <vt:lpstr>How Is That Possible? </vt:lpstr>
      <vt:lpstr>Tools Are Often Evaluated ...</vt:lpstr>
      <vt:lpstr>Compare Tools under Common Setup</vt:lpstr>
      <vt:lpstr>PowerPoint Presentation</vt:lpstr>
      <vt:lpstr>PowerPoint Presentation</vt:lpstr>
      <vt:lpstr>Analyzed a Collective Set of Benchmarks From…</vt:lpstr>
      <vt:lpstr>Extracted Sources and Sinks</vt:lpstr>
      <vt:lpstr>Summary: Our Methodology</vt:lpstr>
      <vt:lpstr>Insight #1: Cannot Reproduce Results in Previous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Real-world Applications</vt:lpstr>
      <vt:lpstr>Lessons Learned</vt:lpstr>
      <vt:lpstr>Related 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Analyzers: FlowDroid/IccTA, AmanDroid, DroidSafe</dc:title>
  <cp:lastModifiedBy>Julia Rubin</cp:lastModifiedBy>
  <cp:revision>303</cp:revision>
  <dcterms:modified xsi:type="dcterms:W3CDTF">2018-07-20T09:14:11Z</dcterms:modified>
</cp:coreProperties>
</file>